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embeddings/Microsoft_Equation1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14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4" r:id="rId1"/>
  </p:sldMasterIdLst>
  <p:notesMasterIdLst>
    <p:notesMasterId r:id="rId55"/>
  </p:notesMasterIdLst>
  <p:sldIdLst>
    <p:sldId id="256" r:id="rId2"/>
    <p:sldId id="303" r:id="rId3"/>
    <p:sldId id="257" r:id="rId4"/>
    <p:sldId id="258" r:id="rId5"/>
    <p:sldId id="259" r:id="rId6"/>
    <p:sldId id="302" r:id="rId7"/>
    <p:sldId id="260" r:id="rId8"/>
    <p:sldId id="261" r:id="rId9"/>
    <p:sldId id="262" r:id="rId10"/>
    <p:sldId id="263" r:id="rId11"/>
    <p:sldId id="264" r:id="rId12"/>
    <p:sldId id="30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06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1" r:id="rId43"/>
    <p:sldId id="294" r:id="rId44"/>
    <p:sldId id="295" r:id="rId45"/>
    <p:sldId id="296" r:id="rId46"/>
    <p:sldId id="308" r:id="rId47"/>
    <p:sldId id="297" r:id="rId48"/>
    <p:sldId id="298" r:id="rId49"/>
    <p:sldId id="299" r:id="rId50"/>
    <p:sldId id="310" r:id="rId51"/>
    <p:sldId id="300" r:id="rId52"/>
    <p:sldId id="311" r:id="rId53"/>
    <p:sldId id="30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>
        <p:scale>
          <a:sx n="45" d="100"/>
          <a:sy n="45" d="100"/>
        </p:scale>
        <p:origin x="-1200" y="-360"/>
      </p:cViewPr>
      <p:guideLst>
        <p:guide orient="horz" pos="34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Big Goal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3rd Period</c:v>
                </c:pt>
                <c:pt idx="1">
                  <c:v>5th Period</c:v>
                </c:pt>
                <c:pt idx="2">
                  <c:v>6th Period</c:v>
                </c:pt>
                <c:pt idx="3">
                  <c:v>7th Period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85.0</c:v>
                </c:pt>
                <c:pt idx="1">
                  <c:v>85.0</c:v>
                </c:pt>
                <c:pt idx="2">
                  <c:v>85.0</c:v>
                </c:pt>
                <c:pt idx="3">
                  <c:v>85.0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Quiz 1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3rd Period</c:v>
                </c:pt>
                <c:pt idx="1">
                  <c:v>5th Period</c:v>
                </c:pt>
                <c:pt idx="2">
                  <c:v>6th Period</c:v>
                </c:pt>
                <c:pt idx="3">
                  <c:v>7th Period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74.0</c:v>
                </c:pt>
                <c:pt idx="1">
                  <c:v>92.0</c:v>
                </c:pt>
                <c:pt idx="2">
                  <c:v>72.0</c:v>
                </c:pt>
                <c:pt idx="3">
                  <c:v>73.0</c:v>
                </c:pt>
              </c:numCache>
            </c:numRef>
          </c:val>
        </c:ser>
        <c:axId val="521090760"/>
        <c:axId val="521005880"/>
      </c:barChart>
      <c:catAx>
        <c:axId val="521090760"/>
        <c:scaling>
          <c:orientation val="minMax"/>
        </c:scaling>
        <c:axPos val="b"/>
        <c:tickLblPos val="nextTo"/>
        <c:crossAx val="521005880"/>
        <c:crosses val="autoZero"/>
        <c:auto val="1"/>
        <c:lblAlgn val="ctr"/>
        <c:lblOffset val="100"/>
      </c:catAx>
      <c:valAx>
        <c:axId val="521005880"/>
        <c:scaling>
          <c:orientation val="minMax"/>
        </c:scaling>
        <c:axPos val="l"/>
        <c:majorGridlines/>
        <c:numFmt formatCode="General" sourceLinked="1"/>
        <c:tickLblPos val="nextTo"/>
        <c:crossAx val="5210907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ict"/><Relationship Id="rId1" Type="http://schemas.openxmlformats.org/officeDocument/2006/relationships/image" Target="../media/image6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ict"/><Relationship Id="rId3" Type="http://schemas.openxmlformats.org/officeDocument/2006/relationships/image" Target="../media/image10.pict"/><Relationship Id="rId1" Type="http://schemas.openxmlformats.org/officeDocument/2006/relationships/image" Target="../media/image8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ict"/><Relationship Id="rId3" Type="http://schemas.openxmlformats.org/officeDocument/2006/relationships/image" Target="../media/image13.pict"/><Relationship Id="rId1" Type="http://schemas.openxmlformats.org/officeDocument/2006/relationships/image" Target="../media/image11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ict"/><Relationship Id="rId1" Type="http://schemas.openxmlformats.org/officeDocument/2006/relationships/image" Target="../media/image14.pict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ict"/><Relationship Id="rId1" Type="http://schemas.openxmlformats.org/officeDocument/2006/relationships/image" Target="../media/image1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3522-4CDB-B747-A35A-3A60CA65FC5E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E1FA-41B8-D249-BD82-5C9567C8F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0E1FA-41B8-D249-BD82-5C9567C8FB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0E1FA-41B8-D249-BD82-5C9567C8FB0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Stopped with 6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0E1FA-41B8-D249-BD82-5C9567C8FB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0E1FA-41B8-D249-BD82-5C9567C8FB0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Stopped</a:t>
            </a:r>
            <a:r>
              <a:rPr lang="en-US" baseline="0" dirty="0" smtClean="0"/>
              <a:t> with 7th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0E1FA-41B8-D249-BD82-5C9567C8FB0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E08926-768A-D041-A753-C3251AA7723D}" type="datetimeFigureOut">
              <a:rPr lang="en-US" smtClean="0"/>
              <a:pPr/>
              <a:t>8/23/12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94452-E8B6-6843-B3A9-96C788B9E6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5" Type="http://schemas.openxmlformats.org/officeDocument/2006/relationships/oleObject" Target="../embeddings/Microsoft_Equation4.bin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7.bin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5" Type="http://schemas.openxmlformats.org/officeDocument/2006/relationships/oleObject" Target="../embeddings/Microsoft_Equation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5.bin"/><Relationship Id="rId1" Type="http://schemas.openxmlformats.org/officeDocument/2006/relationships/vmlDrawing" Target="../drawings/vmlDrawing8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Rational &amp; Irrational Numbers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1, Week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514600"/>
            <a:ext cx="7086600" cy="304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Integers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676400" y="2883932"/>
            <a:ext cx="5943600" cy="20690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28839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Whole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3253264"/>
            <a:ext cx="5105400" cy="13187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32532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Natural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2057401"/>
            <a:ext cx="8229600" cy="3962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05740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Rational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274638"/>
            <a:ext cx="342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Irrational</a:t>
            </a:r>
            <a:endParaRPr lang="en-US" sz="45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274638"/>
            <a:ext cx="32004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274638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Copy this onto your notes!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 and Irrational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Rational Numbers</a:t>
            </a:r>
          </a:p>
          <a:p>
            <a:pPr lvl="1"/>
            <a:r>
              <a:rPr lang="en-US" dirty="0" smtClean="0"/>
              <a:t>Any number that </a:t>
            </a:r>
            <a:r>
              <a:rPr lang="en-US" b="0" dirty="0" smtClean="0">
                <a:solidFill>
                  <a:srgbClr val="FF0000"/>
                </a:solidFill>
              </a:rPr>
              <a:t>can be converted into a fraction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Including: mixed numbers, percents, improper fractions, </a:t>
            </a:r>
            <a:r>
              <a:rPr lang="en-US" b="0" dirty="0" smtClean="0">
                <a:solidFill>
                  <a:srgbClr val="FF0000"/>
                </a:solidFill>
              </a:rPr>
              <a:t>repeating decimals</a:t>
            </a:r>
            <a:r>
              <a:rPr lang="en-US" dirty="0" smtClean="0"/>
              <a:t>, and </a:t>
            </a:r>
            <a:r>
              <a:rPr lang="en-US" b="0" dirty="0" smtClean="0">
                <a:solidFill>
                  <a:srgbClr val="FF0000"/>
                </a:solidFill>
              </a:rPr>
              <a:t>terminating decimals.</a:t>
            </a:r>
          </a:p>
          <a:p>
            <a:pPr lvl="2"/>
            <a:r>
              <a:rPr lang="en-US" b="0" dirty="0" smtClean="0">
                <a:solidFill>
                  <a:srgbClr val="FFFFFF"/>
                </a:solidFill>
              </a:rPr>
              <a:t>Example: 5 ½ , 10/5, 0.33333…, 0.515,  25%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Irrational Numbers</a:t>
            </a:r>
          </a:p>
          <a:p>
            <a:pPr lvl="2"/>
            <a:r>
              <a:rPr lang="en-US" dirty="0" smtClean="0"/>
              <a:t>Any number that </a:t>
            </a:r>
            <a:r>
              <a:rPr lang="en-US" dirty="0" smtClean="0">
                <a:solidFill>
                  <a:srgbClr val="FF0000"/>
                </a:solidFill>
              </a:rPr>
              <a:t>can’t be converted into a fraction.</a:t>
            </a:r>
          </a:p>
          <a:p>
            <a:pPr lvl="3"/>
            <a:r>
              <a:rPr lang="en-US" dirty="0" smtClean="0"/>
              <a:t>Including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nonrepeating</a:t>
            </a:r>
            <a:r>
              <a:rPr lang="en-US" dirty="0" smtClean="0">
                <a:solidFill>
                  <a:srgbClr val="FF0000"/>
                </a:solidFill>
              </a:rPr>
              <a:t> decimals, imperfect squares,</a:t>
            </a:r>
            <a:r>
              <a:rPr lang="en-US" dirty="0" smtClean="0"/>
              <a:t>  and </a:t>
            </a:r>
            <a:r>
              <a:rPr lang="en-US" dirty="0" smtClean="0">
                <a:solidFill>
                  <a:srgbClr val="FF0000"/>
                </a:solidFill>
              </a:rPr>
              <a:t>pi (</a:t>
            </a:r>
            <a:r>
              <a:rPr lang="en-US" dirty="0" err="1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Example: √57,  0.521257392…,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Enrichment Do Now – August 21</a:t>
            </a:r>
            <a:r>
              <a:rPr lang="en-US" baseline="30000" dirty="0" smtClean="0"/>
              <a:t>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complete the following </a:t>
            </a:r>
            <a:r>
              <a:rPr lang="en-US" b="1" u="sng" dirty="0" smtClean="0"/>
              <a:t>SILENTLY</a:t>
            </a:r>
            <a:r>
              <a:rPr lang="en-US" dirty="0" smtClean="0"/>
              <a:t> &amp; </a:t>
            </a:r>
            <a:r>
              <a:rPr lang="en-US" b="1" u="sng" dirty="0" smtClean="0"/>
              <a:t>INDEPENDENTLY</a:t>
            </a:r>
            <a:r>
              <a:rPr lang="en-US" dirty="0" smtClean="0"/>
              <a:t>:</a:t>
            </a:r>
          </a:p>
          <a:p>
            <a:pPr marL="514350" indent="-514350"/>
            <a:r>
              <a:rPr lang="en-US" dirty="0" smtClean="0"/>
              <a:t>Solve for the variable.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12x – 60 = -24</a:t>
            </a:r>
            <a:br>
              <a:rPr lang="en-US" dirty="0" smtClean="0"/>
            </a:br>
            <a:endParaRPr lang="en-US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-5x + 10 = -50</a:t>
            </a:r>
            <a:br>
              <a:rPr lang="en-US" dirty="0" smtClean="0"/>
            </a:br>
            <a:endParaRPr lang="en-US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0.5 = 0.5x + 3.5  </a:t>
            </a:r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– August 21</a:t>
            </a:r>
            <a:r>
              <a:rPr lang="en-US" baseline="30000" dirty="0" smtClean="0"/>
              <a:t>st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r>
              <a:rPr lang="en-US" dirty="0" smtClean="0"/>
              <a:t>Please respond to the following </a:t>
            </a:r>
            <a:r>
              <a:rPr lang="en-US" b="0" u="sng" dirty="0" smtClean="0"/>
              <a:t>SILENTLY</a:t>
            </a:r>
            <a:r>
              <a:rPr lang="en-US" dirty="0" smtClean="0"/>
              <a:t> on your guided notes: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EXPLAIN the difference between rational and irrational numbers.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Is every whole number a rational number?</a:t>
            </a:r>
            <a:br>
              <a:rPr lang="en-US" dirty="0" smtClean="0"/>
            </a:br>
            <a:endParaRPr lang="en-US" dirty="0" smtClean="0"/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Name an integer that is not a whole number.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SWBAT identify numbers as rational and irrational.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Now – 6 minutes</a:t>
            </a:r>
          </a:p>
          <a:p>
            <a:r>
              <a:rPr lang="en-US" dirty="0" smtClean="0"/>
              <a:t>Agenda Review – 2 minutes</a:t>
            </a:r>
          </a:p>
          <a:p>
            <a:r>
              <a:rPr lang="en-US" dirty="0" smtClean="0"/>
              <a:t>Foldable Review – 10 minutes</a:t>
            </a:r>
          </a:p>
          <a:p>
            <a:r>
              <a:rPr lang="en-US" dirty="0" smtClean="0"/>
              <a:t>Identifying Numbers as Rational or Irrational Numbers GP – 25 minutes</a:t>
            </a:r>
          </a:p>
          <a:p>
            <a:r>
              <a:rPr lang="en-US" dirty="0" smtClean="0"/>
              <a:t>Exit Ticket – 5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Before we start to classify numbers, we will make a foldable and recall what we introduced yesterday.</a:t>
            </a:r>
          </a:p>
          <a:p>
            <a:r>
              <a:rPr lang="en-US" sz="3200" dirty="0" smtClean="0"/>
              <a:t>You must WATCH to make your foldable, I will not verbally give you directions!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2057401"/>
            <a:ext cx="3124200" cy="33527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2057400"/>
            <a:ext cx="3124200" cy="33527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5410200"/>
            <a:ext cx="6248400" cy="609601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3087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Rational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048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Irrational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410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Types of Numbers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Rational Numbers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752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Irrational Numbers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9300" y="4228306"/>
            <a:ext cx="5105400" cy="158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800" dirty="0" smtClean="0"/>
              <a:t>In order to determine whether or not a number is rational or irrational, we </a:t>
            </a:r>
            <a:r>
              <a:rPr lang="en-US" sz="4800" b="0" dirty="0" smtClean="0">
                <a:solidFill>
                  <a:srgbClr val="FF0000"/>
                </a:solidFill>
              </a:rPr>
              <a:t>must convert it into a decimal</a:t>
            </a:r>
            <a:r>
              <a:rPr lang="en-US" sz="4800" dirty="0" smtClean="0"/>
              <a:t>.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 – August 20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Solve for the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3x – 12 = -24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-10x – 7 = 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25 = -</a:t>
            </a:r>
            <a:r>
              <a:rPr lang="en-US" dirty="0" err="1" smtClean="0"/>
              <a:t>x</a:t>
            </a:r>
            <a:r>
              <a:rPr lang="en-US" dirty="0" smtClean="0"/>
              <a:t> -15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-40 = -7x - 5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Example 1</a:t>
            </a:r>
            <a:r>
              <a:rPr lang="en-US" dirty="0" smtClean="0"/>
              <a:t>: ¾ 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0.75</a:t>
            </a:r>
          </a:p>
          <a:p>
            <a:pPr lvl="2"/>
            <a:r>
              <a:rPr lang="en-US" dirty="0" smtClean="0"/>
              <a:t>Is this rational or irrational?</a:t>
            </a:r>
          </a:p>
          <a:p>
            <a:pPr lvl="2"/>
            <a:r>
              <a:rPr lang="en-US" dirty="0" smtClean="0"/>
              <a:t>Why?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Example 2</a:t>
            </a:r>
            <a:r>
              <a:rPr lang="en-US" dirty="0" smtClean="0"/>
              <a:t>: 53%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0.53</a:t>
            </a:r>
          </a:p>
          <a:p>
            <a:pPr lvl="2"/>
            <a:r>
              <a:rPr lang="en-US" dirty="0" smtClean="0"/>
              <a:t>Is this rational or irrational?</a:t>
            </a:r>
          </a:p>
          <a:p>
            <a:pPr lvl="3"/>
            <a:r>
              <a:rPr lang="en-US" dirty="0" smtClean="0"/>
              <a:t>Why?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Example 3</a:t>
            </a:r>
            <a:r>
              <a:rPr lang="en-US" dirty="0" smtClean="0"/>
              <a:t>: -5 ½  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-5.5</a:t>
            </a:r>
          </a:p>
          <a:p>
            <a:pPr lvl="2"/>
            <a:r>
              <a:rPr lang="en-US" dirty="0" smtClean="0"/>
              <a:t>Is this rational or irrational?</a:t>
            </a:r>
          </a:p>
          <a:p>
            <a:pPr lvl="2"/>
            <a:r>
              <a:rPr lang="en-US" dirty="0" smtClean="0"/>
              <a:t>Why?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Example 4</a:t>
            </a:r>
            <a:r>
              <a:rPr lang="en-US" dirty="0" smtClean="0"/>
              <a:t>: √5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</a:p>
          <a:p>
            <a:pPr lvl="2"/>
            <a:r>
              <a:rPr lang="en-US" dirty="0" smtClean="0"/>
              <a:t>Is this rational or irrational?</a:t>
            </a:r>
          </a:p>
          <a:p>
            <a:pPr lvl="3"/>
            <a:r>
              <a:rPr lang="en-US" dirty="0" smtClean="0"/>
              <a:t>Why?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Example 5</a:t>
            </a:r>
            <a:r>
              <a:rPr lang="en-US" dirty="0" smtClean="0"/>
              <a:t>: 2/3 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0.6666666….</a:t>
            </a:r>
          </a:p>
          <a:p>
            <a:pPr lvl="2"/>
            <a:r>
              <a:rPr lang="en-US" dirty="0" smtClean="0"/>
              <a:t>Is this rational or irrational?</a:t>
            </a:r>
          </a:p>
          <a:p>
            <a:pPr lvl="2"/>
            <a:r>
              <a:rPr lang="en-US" dirty="0" smtClean="0"/>
              <a:t>Why?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Example 6</a:t>
            </a:r>
            <a:r>
              <a:rPr lang="en-US" dirty="0" smtClean="0"/>
              <a:t>: √150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12.247448…..</a:t>
            </a:r>
          </a:p>
          <a:p>
            <a:pPr lvl="2"/>
            <a:r>
              <a:rPr lang="en-US" dirty="0" smtClean="0"/>
              <a:t>Is this rational or irrational?</a:t>
            </a:r>
          </a:p>
          <a:p>
            <a:pPr lvl="3"/>
            <a:r>
              <a:rPr lang="en-US" dirty="0" smtClean="0"/>
              <a:t>Why?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Example 7</a:t>
            </a:r>
            <a:r>
              <a:rPr lang="en-US" dirty="0" smtClean="0"/>
              <a:t>: √100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</a:p>
          <a:p>
            <a:pPr lvl="2"/>
            <a:r>
              <a:rPr lang="en-US" dirty="0" smtClean="0"/>
              <a:t>Is this rational or irrational?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Example 8</a:t>
            </a:r>
            <a:r>
              <a:rPr lang="en-US" dirty="0" smtClean="0"/>
              <a:t>: 0.71711711171111….</a:t>
            </a:r>
          </a:p>
          <a:p>
            <a:pPr lvl="2"/>
            <a:r>
              <a:rPr lang="en-US" dirty="0" smtClean="0"/>
              <a:t>Is this rational or irrational?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Example 9</a:t>
            </a:r>
            <a:r>
              <a:rPr lang="en-US" dirty="0" smtClean="0"/>
              <a:t>: -0.5%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-0.005</a:t>
            </a:r>
          </a:p>
          <a:p>
            <a:pPr lvl="2"/>
            <a:r>
              <a:rPr lang="en-US" dirty="0" smtClean="0"/>
              <a:t> Is this rational or irrational?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Example 10</a:t>
            </a:r>
            <a:r>
              <a:rPr lang="en-US" dirty="0" smtClean="0"/>
              <a:t>: 15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Converted to a decimal it is </a:t>
            </a:r>
            <a:r>
              <a:rPr lang="en-US" dirty="0" smtClean="0">
                <a:solidFill>
                  <a:srgbClr val="FF0000"/>
                </a:solidFill>
              </a:rPr>
              <a:t>225</a:t>
            </a:r>
          </a:p>
          <a:p>
            <a:pPr lvl="2"/>
            <a:r>
              <a:rPr lang="en-US" dirty="0" smtClean="0"/>
              <a:t>Is this rational or irrational?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on examples 11 – 15 with your partner.</a:t>
            </a:r>
          </a:p>
          <a:p>
            <a:r>
              <a:rPr lang="en-US" sz="2800" u="sng" dirty="0" smtClean="0"/>
              <a:t>DO NOT MOVE ON TO EXAMPLES 16-20!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 </a:t>
            </a:r>
            <a:r>
              <a:rPr lang="en-US" dirty="0" err="1" smtClean="0"/>
              <a:t>π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√39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⅙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∞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-35%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Numbers as Rational or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Please work on the following on your own </a:t>
            </a:r>
            <a:r>
              <a:rPr lang="en-US" u="sng" dirty="0" smtClean="0"/>
              <a:t>SILENTLY</a:t>
            </a:r>
            <a:r>
              <a:rPr lang="en-US" dirty="0" smtClean="0"/>
              <a:t> &amp; </a:t>
            </a:r>
            <a:r>
              <a:rPr lang="en-US" u="sng" dirty="0" smtClean="0"/>
              <a:t>INDEPENDENTLY.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dirty="0" smtClean="0"/>
              <a:t>√49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dirty="0" smtClean="0"/>
              <a:t>-3</a:t>
            </a:r>
            <a:r>
              <a:rPr lang="en-US" baseline="30000" dirty="0" smtClean="0"/>
              <a:t>2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dirty="0" smtClean="0"/>
              <a:t>0.41423414341424…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dirty="0" smtClean="0"/>
              <a:t>7π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dirty="0" smtClean="0"/>
              <a:t>-⅛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u="sng" dirty="0" smtClean="0"/>
              <a:t>CHALLENGE</a:t>
            </a:r>
            <a:r>
              <a:rPr lang="en-US" dirty="0" smtClean="0"/>
              <a:t>: Name a rational number that is </a:t>
            </a:r>
            <a:r>
              <a:rPr lang="en-US" u="sng" dirty="0" smtClean="0"/>
              <a:t>NOT</a:t>
            </a:r>
            <a:r>
              <a:rPr lang="en-US" dirty="0" smtClean="0"/>
              <a:t> an integer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599"/>
          </a:xfrm>
        </p:spPr>
        <p:txBody>
          <a:bodyPr>
            <a:normAutofit/>
          </a:bodyPr>
          <a:lstStyle/>
          <a:p>
            <a:r>
              <a:rPr lang="en-US" sz="3027" dirty="0" smtClean="0"/>
              <a:t>Each of you will receive an exit ticket. </a:t>
            </a:r>
          </a:p>
          <a:p>
            <a:r>
              <a:rPr lang="en-US" sz="3027" dirty="0" smtClean="0"/>
              <a:t>The exit ticket has 10 problems on it.</a:t>
            </a:r>
          </a:p>
          <a:p>
            <a:r>
              <a:rPr lang="en-US" sz="3027" dirty="0" smtClean="0"/>
              <a:t>You will complete the exit ticket in 5 minutes and it must be turned in before you can exit the classroom.</a:t>
            </a:r>
          </a:p>
          <a:p>
            <a:r>
              <a:rPr lang="en-US" sz="3027" dirty="0" smtClean="0"/>
              <a:t>You must work SILENTLY and INDEPENDENTLY</a:t>
            </a:r>
          </a:p>
          <a:p>
            <a:pPr>
              <a:buNone/>
            </a:pPr>
            <a:endParaRPr lang="en-US" sz="3027" dirty="0" smtClean="0"/>
          </a:p>
          <a:p>
            <a:r>
              <a:rPr lang="en-US" sz="3027" dirty="0" smtClean="0"/>
              <a:t>HOMEWORK – Worksheet! </a:t>
            </a:r>
            <a:r>
              <a:rPr lang="en-US" sz="3027" dirty="0" err="1" smtClean="0">
                <a:sym typeface="Wingdings"/>
              </a:rPr>
              <a:t></a:t>
            </a:r>
            <a:endParaRPr lang="en-US" sz="3027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Enrichment – Do Now – August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Simplify the following expressions: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-6(-8m – 7)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3(2 – 5)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-1(-m – 11)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 ( 3 + 8)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-5(x + 2) =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 - August 23</a:t>
            </a:r>
            <a:r>
              <a:rPr lang="en-US" baseline="30000" dirty="0" smtClean="0"/>
              <a:t>rd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Please respond to the following </a:t>
            </a:r>
            <a:r>
              <a:rPr lang="en-US" u="sng" dirty="0" smtClean="0"/>
              <a:t>SILENTLY</a:t>
            </a:r>
            <a:r>
              <a:rPr lang="en-US" dirty="0" smtClean="0"/>
              <a:t> &amp; </a:t>
            </a:r>
            <a:r>
              <a:rPr lang="en-US" u="sng" dirty="0" smtClean="0"/>
              <a:t>INDEPENDENTLY</a:t>
            </a:r>
            <a:r>
              <a:rPr lang="en-US" dirty="0" smtClean="0"/>
              <a:t> on your guided notes: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fundamental difference between a rational and irrational number?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these numbers into their most specific subset:</a:t>
            </a:r>
          </a:p>
          <a:p>
            <a:pPr marL="800100" lvl="1" indent="-457200"/>
            <a:r>
              <a:rPr lang="en-US" dirty="0" smtClean="0"/>
              <a:t>-⅔</a:t>
            </a:r>
          </a:p>
          <a:p>
            <a:pPr marL="800100" lvl="1" indent="-457200"/>
            <a:r>
              <a:rPr lang="en-US" dirty="0" smtClean="0"/>
              <a:t> </a:t>
            </a:r>
            <a:r>
              <a:rPr lang="en-US" dirty="0" err="1" smtClean="0"/>
              <a:t>π</a:t>
            </a:r>
            <a:endParaRPr lang="en-US" dirty="0" smtClean="0"/>
          </a:p>
          <a:p>
            <a:pPr marL="800100" lvl="1" indent="-457200"/>
            <a:r>
              <a:rPr lang="en-US" dirty="0" smtClean="0"/>
              <a:t>0</a:t>
            </a:r>
          </a:p>
          <a:p>
            <a:pPr marL="800100" lvl="1" indent="-457200"/>
            <a:r>
              <a:rPr lang="en-US" dirty="0" smtClean="0"/>
              <a:t>10</a:t>
            </a:r>
            <a:r>
              <a:rPr lang="en-US" baseline="30000" dirty="0" smtClean="0"/>
              <a:t>2</a:t>
            </a:r>
          </a:p>
          <a:p>
            <a:pPr marL="800100" lvl="1" indent="-457200"/>
            <a:r>
              <a:rPr lang="en-US" dirty="0" smtClean="0"/>
              <a:t>√80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 – August 20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3962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Please pick up your guided notes and sit down </a:t>
            </a:r>
            <a:r>
              <a:rPr lang="en-US" sz="3200" b="1" u="sng" dirty="0" smtClean="0"/>
              <a:t>SILENTLY.</a:t>
            </a:r>
          </a:p>
          <a:p>
            <a:r>
              <a:rPr lang="en-US" sz="3200" dirty="0" smtClean="0"/>
              <a:t>Respond to the following on your guided notes: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How did you prepare for your quiz?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What could you have done to better prepare your for your quiz?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What is your goal for this week’s quiz?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SWBAT simplify expressions and identify as rational or irrational.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Now – 6 minutes</a:t>
            </a:r>
          </a:p>
          <a:p>
            <a:r>
              <a:rPr lang="en-US" dirty="0" smtClean="0"/>
              <a:t>Agenda – 2 minutes</a:t>
            </a:r>
          </a:p>
          <a:p>
            <a:r>
              <a:rPr lang="en-US" dirty="0" smtClean="0"/>
              <a:t>Simplifying Expression INM – 12 minutes</a:t>
            </a:r>
          </a:p>
          <a:p>
            <a:r>
              <a:rPr lang="en-US" dirty="0" smtClean="0"/>
              <a:t>Simplifying Expressions GP – 10 minutes</a:t>
            </a:r>
          </a:p>
          <a:p>
            <a:r>
              <a:rPr lang="en-US" dirty="0" smtClean="0"/>
              <a:t>Simplifying Expressions IP – 10 minutes</a:t>
            </a:r>
          </a:p>
          <a:p>
            <a:r>
              <a:rPr lang="en-US" dirty="0" smtClean="0"/>
              <a:t>Exit Ticket – 5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Before we can identify expressions as rational or irrational, we must simplify them.</a:t>
            </a:r>
          </a:p>
          <a:p>
            <a:pPr lvl="1"/>
            <a:r>
              <a:rPr lang="en-US" sz="3600" dirty="0" smtClean="0"/>
              <a:t>Depending on the number, we simplify in different ways.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Example 1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This problem is actually saying </a:t>
            </a:r>
            <a:r>
              <a:rPr lang="en-US" dirty="0" smtClean="0">
                <a:solidFill>
                  <a:srgbClr val="FF0000"/>
                </a:solidFill>
              </a:rPr>
              <a:t>√100 divided by √25.</a:t>
            </a:r>
          </a:p>
          <a:p>
            <a:pPr lvl="1"/>
            <a:r>
              <a:rPr lang="en-US" dirty="0" smtClean="0"/>
              <a:t>To solve, take the square root of the top number, take the square root of the top number, and then divide.</a:t>
            </a:r>
          </a:p>
          <a:p>
            <a:pPr lvl="1"/>
            <a:r>
              <a:rPr lang="en-US" dirty="0" smtClean="0"/>
              <a:t>√100 =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</a:p>
          <a:p>
            <a:pPr lvl="1"/>
            <a:r>
              <a:rPr lang="en-US" dirty="0" smtClean="0"/>
              <a:t>√25 =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</a:p>
          <a:p>
            <a:pPr lvl="1"/>
            <a:r>
              <a:rPr lang="en-US" dirty="0" smtClean="0"/>
              <a:t>10/5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pPr lvl="2"/>
            <a:r>
              <a:rPr lang="en-US" dirty="0" smtClean="0"/>
              <a:t>Is 2 rational or irrational?  </a:t>
            </a:r>
            <a:r>
              <a:rPr lang="en-US" dirty="0" smtClean="0">
                <a:solidFill>
                  <a:srgbClr val="FF0000"/>
                </a:solidFill>
              </a:rPr>
              <a:t>Rational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2200" y="1447800"/>
          <a:ext cx="958850" cy="989781"/>
        </p:xfrm>
        <a:graphic>
          <a:graphicData uri="http://schemas.openxmlformats.org/presentationml/2006/ole">
            <p:oleObj spid="_x0000_s142338" name="Equation" r:id="rId3" imgW="3937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Example 2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This problem is actually saying </a:t>
            </a:r>
            <a:r>
              <a:rPr lang="en-US" dirty="0" smtClean="0">
                <a:solidFill>
                  <a:srgbClr val="FF0000"/>
                </a:solidFill>
              </a:rPr>
              <a:t>√49 divided by √10.</a:t>
            </a:r>
          </a:p>
          <a:p>
            <a:pPr lvl="1"/>
            <a:r>
              <a:rPr lang="en-US" dirty="0" smtClean="0"/>
              <a:t>To solve, take the square root of the top number, take the square root of the top number, and then divide.</a:t>
            </a:r>
          </a:p>
          <a:p>
            <a:pPr lvl="1"/>
            <a:r>
              <a:rPr lang="en-US" dirty="0" smtClean="0"/>
              <a:t>√49 =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pPr lvl="1"/>
            <a:r>
              <a:rPr lang="en-US" dirty="0" smtClean="0"/>
              <a:t>√10 = </a:t>
            </a:r>
            <a:r>
              <a:rPr lang="en-US" dirty="0" smtClean="0">
                <a:solidFill>
                  <a:srgbClr val="FF0000"/>
                </a:solidFill>
              </a:rPr>
              <a:t>3.162…</a:t>
            </a:r>
          </a:p>
          <a:p>
            <a:pPr lvl="1"/>
            <a:r>
              <a:rPr lang="en-US" dirty="0" smtClean="0"/>
              <a:t>7/3.162… = 0.4517…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Is 0.4517… rational or irrational?  ir</a:t>
            </a:r>
            <a:r>
              <a:rPr lang="en-US" dirty="0" smtClean="0">
                <a:solidFill>
                  <a:srgbClr val="FF0000"/>
                </a:solidFill>
              </a:rPr>
              <a:t>rational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1447800"/>
          <a:ext cx="804863" cy="989013"/>
        </p:xfrm>
        <a:graphic>
          <a:graphicData uri="http://schemas.openxmlformats.org/presentationml/2006/ole">
            <p:oleObj spid="_x0000_s143362" name="Equation" r:id="rId3" imgW="3302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an </a:t>
            </a:r>
            <a:r>
              <a:rPr lang="en-US" u="sng" dirty="0" smtClean="0"/>
              <a:t>easier way</a:t>
            </a:r>
            <a:r>
              <a:rPr lang="en-US" dirty="0" smtClean="0"/>
              <a:t> to determine whether or not these type of expressions are rational or not? Write your rule below!</a:t>
            </a:r>
          </a:p>
          <a:p>
            <a:pPr lvl="1"/>
            <a:r>
              <a:rPr lang="en-US" dirty="0" smtClean="0"/>
              <a:t>Think with your partner for 1 minute.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Easy  rule to follow when determining rational or irrational:</a:t>
            </a: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39800" y="3429000"/>
          <a:ext cx="1727200" cy="1727200"/>
        </p:xfrm>
        <a:graphic>
          <a:graphicData uri="http://schemas.openxmlformats.org/presentationml/2006/ole">
            <p:oleObj spid="_x0000_s144386" name="Equation" r:id="rId4" imgW="406400" imgH="406400" progId="Equation.3">
              <p:embed/>
            </p:oleObj>
          </a:graphicData>
        </a:graphic>
      </p:graphicFrame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5257800" y="3454400"/>
          <a:ext cx="1403350" cy="1727200"/>
        </p:xfrm>
        <a:graphic>
          <a:graphicData uri="http://schemas.openxmlformats.org/presentationml/2006/ole">
            <p:oleObj spid="_x0000_s144387" name="Equation" r:id="rId5" imgW="3302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 on example 3 – 5 with your partner. </a:t>
            </a:r>
            <a:r>
              <a:rPr lang="en-US" u="sng" dirty="0" smtClean="0"/>
              <a:t>DO NOT MOVE ON TO EXAMPLES 6 – 8.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indent="-457200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indent="-457200">
              <a:buNone/>
            </a:pPr>
            <a:r>
              <a:rPr lang="en-US" u="sng" dirty="0" smtClean="0"/>
              <a:t> </a:t>
            </a:r>
            <a:endParaRPr lang="en-US" u="sng" dirty="0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1066800" y="2667000"/>
          <a:ext cx="1066800" cy="1066801"/>
        </p:xfrm>
        <a:graphic>
          <a:graphicData uri="http://schemas.openxmlformats.org/presentationml/2006/ole">
            <p:oleObj spid="_x0000_s145410" name="Equation" r:id="rId3" imgW="406400" imgH="406400" progId="Equation.3">
              <p:embed/>
            </p:oleObj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1066800" y="3927989"/>
          <a:ext cx="1066799" cy="1101211"/>
        </p:xfrm>
        <a:graphic>
          <a:graphicData uri="http://schemas.openxmlformats.org/presentationml/2006/ole">
            <p:oleObj spid="_x0000_s145411" name="Equation" r:id="rId4" imgW="393700" imgH="4064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5240215"/>
          <a:ext cx="1066800" cy="1312985"/>
        </p:xfrm>
        <a:graphic>
          <a:graphicData uri="http://schemas.openxmlformats.org/presentationml/2006/ole">
            <p:oleObj spid="_x0000_s145412" name="Equation" r:id="rId5" imgW="3302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419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 on examples 6 – 8 </a:t>
            </a:r>
            <a:r>
              <a:rPr lang="en-US" u="sng" dirty="0" smtClean="0"/>
              <a:t>ON YOUR OWN!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2438400"/>
          <a:ext cx="1219200" cy="1219200"/>
        </p:xfrm>
        <a:graphic>
          <a:graphicData uri="http://schemas.openxmlformats.org/presentationml/2006/ole">
            <p:oleObj spid="_x0000_s146434" name="Equation" r:id="rId4" imgW="406400" imgH="406400" progId="Equation.3">
              <p:embed/>
            </p:oleObj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990600" y="3735387"/>
          <a:ext cx="1141413" cy="1141413"/>
        </p:xfrm>
        <a:graphic>
          <a:graphicData uri="http://schemas.openxmlformats.org/presentationml/2006/ole">
            <p:oleObj spid="_x0000_s146435" name="Equation" r:id="rId5" imgW="406400" imgH="406400" progId="Equation.3">
              <p:embed/>
            </p:oleObj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1066800" y="5030787"/>
          <a:ext cx="927100" cy="1141413"/>
        </p:xfrm>
        <a:graphic>
          <a:graphicData uri="http://schemas.openxmlformats.org/presentationml/2006/ole">
            <p:oleObj spid="_x0000_s146436" name="Equation" r:id="rId6" imgW="3302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800599"/>
          </a:xfrm>
        </p:spPr>
        <p:txBody>
          <a:bodyPr/>
          <a:lstStyle/>
          <a:p>
            <a:r>
              <a:rPr lang="en-US" dirty="0" smtClean="0"/>
              <a:t>Sometimes, you will see expressions like this:</a:t>
            </a:r>
          </a:p>
          <a:p>
            <a:r>
              <a:rPr lang="en-US" sz="2800" u="sng" dirty="0" smtClean="0"/>
              <a:t>Example 9</a:t>
            </a:r>
            <a:r>
              <a:rPr lang="en-US" sz="2800" dirty="0" smtClean="0"/>
              <a:t>: 3√25</a:t>
            </a:r>
          </a:p>
          <a:p>
            <a:pPr lvl="1"/>
            <a:r>
              <a:rPr lang="en-US" sz="2400" dirty="0" smtClean="0"/>
              <a:t>This problem is telling you to </a:t>
            </a:r>
            <a:r>
              <a:rPr lang="en-US" sz="2400" dirty="0" smtClean="0">
                <a:solidFill>
                  <a:srgbClr val="FF0000"/>
                </a:solidFill>
              </a:rPr>
              <a:t>multiply the square root of 25 by 3.</a:t>
            </a:r>
          </a:p>
          <a:p>
            <a:pPr lvl="1"/>
            <a:r>
              <a:rPr lang="en-US" sz="2400" dirty="0" smtClean="0"/>
              <a:t>In order to solve this, you do what was stated above √25 = 5 </a:t>
            </a:r>
            <a:r>
              <a:rPr lang="en-US" sz="2400" dirty="0" err="1" smtClean="0"/>
              <a:t>x</a:t>
            </a:r>
            <a:r>
              <a:rPr lang="en-US" sz="2400" dirty="0" smtClean="0"/>
              <a:t> 3 = 15   </a:t>
            </a:r>
            <a:r>
              <a:rPr lang="en-US" sz="2400" u="sng" dirty="0" smtClean="0"/>
              <a:t>OR</a:t>
            </a:r>
            <a:r>
              <a:rPr lang="en-US" sz="2400" dirty="0" smtClean="0"/>
              <a:t>    identify if the square is perfect or imperfect.</a:t>
            </a:r>
          </a:p>
          <a:p>
            <a:pPr lvl="2"/>
            <a:r>
              <a:rPr lang="en-US" sz="2400" dirty="0" smtClean="0"/>
              <a:t>If the square is </a:t>
            </a:r>
            <a:r>
              <a:rPr lang="en-US" sz="2400" dirty="0" smtClean="0">
                <a:solidFill>
                  <a:srgbClr val="FF0000"/>
                </a:solidFill>
              </a:rPr>
              <a:t>perfect</a:t>
            </a:r>
            <a:r>
              <a:rPr lang="en-US" sz="2400" dirty="0" smtClean="0"/>
              <a:t>, the answer will be </a:t>
            </a:r>
            <a:r>
              <a:rPr lang="en-US" sz="2400" dirty="0" smtClean="0">
                <a:solidFill>
                  <a:srgbClr val="FF0000"/>
                </a:solidFill>
              </a:rPr>
              <a:t>rational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If the square is </a:t>
            </a:r>
            <a:r>
              <a:rPr lang="en-US" sz="2400" dirty="0" smtClean="0">
                <a:solidFill>
                  <a:srgbClr val="FF0000"/>
                </a:solidFill>
              </a:rPr>
              <a:t>imperfect</a:t>
            </a:r>
            <a:r>
              <a:rPr lang="en-US" sz="2400" dirty="0" smtClean="0"/>
              <a:t>, the answer will be </a:t>
            </a:r>
            <a:r>
              <a:rPr lang="en-US" sz="2400" dirty="0" smtClean="0">
                <a:solidFill>
                  <a:srgbClr val="FF0000"/>
                </a:solidFill>
              </a:rPr>
              <a:t>irrational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229600" cy="4800599"/>
          </a:xfrm>
        </p:spPr>
        <p:txBody>
          <a:bodyPr/>
          <a:lstStyle/>
          <a:p>
            <a:r>
              <a:rPr lang="en-US" u="sng" dirty="0" smtClean="0"/>
              <a:t>Example 10</a:t>
            </a:r>
            <a:r>
              <a:rPr lang="en-US" dirty="0" smtClean="0"/>
              <a:t>: √3 + 2</a:t>
            </a:r>
          </a:p>
          <a:p>
            <a:pPr lvl="1"/>
            <a:r>
              <a:rPr lang="en-US" dirty="0" smtClean="0"/>
              <a:t>The same rule applies to any number that has a square root in it.</a:t>
            </a:r>
          </a:p>
          <a:p>
            <a:pPr lvl="2"/>
            <a:r>
              <a:rPr lang="en-US" dirty="0" smtClean="0"/>
              <a:t>Based off of what we discovered earlier and applied in the previous example, is the answer to this expression rational or irrational?</a:t>
            </a:r>
          </a:p>
          <a:p>
            <a:r>
              <a:rPr lang="en-US" dirty="0" smtClean="0"/>
              <a:t>Try example 11- 13 with your partner.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4√100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√39 + 7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-7√16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962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SWBAT review and track last week’s quiz.</a:t>
            </a:r>
          </a:p>
          <a:p>
            <a:r>
              <a:rPr lang="en-US" sz="3600" dirty="0" smtClean="0"/>
              <a:t>SWBAT obtain a class intern position if necessary.</a:t>
            </a:r>
          </a:p>
          <a:p>
            <a:r>
              <a:rPr lang="en-US" sz="3600" dirty="0" smtClean="0"/>
              <a:t>SWBAT define rational and irrational numbers and add to the number diagram.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examples 14 – 18 on your own.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 √50 – 10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4√169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√144 + 6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½ √5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-3√36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The last type of expressions you might see include those with squares and </a:t>
            </a:r>
            <a:r>
              <a:rPr lang="en-US" dirty="0" err="1" smtClean="0"/>
              <a:t>π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Example 19</a:t>
            </a:r>
            <a:r>
              <a:rPr lang="en-US" dirty="0" smtClean="0"/>
              <a:t>: (√15) </a:t>
            </a:r>
            <a:r>
              <a:rPr lang="en-US" baseline="30000" dirty="0" smtClean="0"/>
              <a:t>2</a:t>
            </a:r>
          </a:p>
          <a:p>
            <a:pPr lvl="2"/>
            <a:r>
              <a:rPr lang="en-US" dirty="0" smtClean="0"/>
              <a:t>According to PEMDAS, you take the square root of 15 and then square your answer. Determine if its rational or irrational.</a:t>
            </a:r>
          </a:p>
          <a:p>
            <a:pPr lvl="2"/>
            <a:r>
              <a:rPr lang="en-US" dirty="0" smtClean="0"/>
              <a:t>However, there is an easier way to solve this.</a:t>
            </a:r>
          </a:p>
          <a:p>
            <a:pPr lvl="4"/>
            <a:r>
              <a:rPr lang="en-US" dirty="0" smtClean="0"/>
              <a:t>Think with your partner for 1 minute.</a:t>
            </a:r>
          </a:p>
          <a:p>
            <a:pPr lvl="4"/>
            <a:r>
              <a:rPr lang="en-US" u="sng" dirty="0" smtClean="0"/>
              <a:t>Rule for solving these problems:</a:t>
            </a:r>
          </a:p>
          <a:p>
            <a:pPr lvl="4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Squaring and square root are opposite. So they simply cancel each other out so determine if the number in the radical is I or R!</a:t>
            </a:r>
            <a:endParaRPr lang="en-US" u="sng" dirty="0" smtClean="0"/>
          </a:p>
          <a:p>
            <a:pPr lvl="1"/>
            <a:r>
              <a:rPr lang="en-US" u="sng" dirty="0" smtClean="0"/>
              <a:t>Example 20</a:t>
            </a:r>
            <a:r>
              <a:rPr lang="en-US" dirty="0" smtClean="0"/>
              <a:t>: (√-10) </a:t>
            </a:r>
            <a:r>
              <a:rPr lang="en-US" baseline="30000" dirty="0" smtClean="0"/>
              <a:t>2</a:t>
            </a:r>
          </a:p>
          <a:p>
            <a:pPr lvl="2"/>
            <a:r>
              <a:rPr lang="en-US" dirty="0" smtClean="0"/>
              <a:t>Rational or irrational?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on examples 21 – 24 with your partner. DO NOT MOVE ON TO EXAMPLES 25 – 27.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dirty="0" smtClean="0"/>
              <a:t>(√17) </a:t>
            </a:r>
            <a:r>
              <a:rPr lang="en-US" baseline="30000" dirty="0" smtClean="0"/>
              <a:t>2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dirty="0" smtClean="0"/>
              <a:t>(√100) </a:t>
            </a:r>
            <a:r>
              <a:rPr lang="en-US" baseline="30000" dirty="0" smtClean="0"/>
              <a:t>2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dirty="0" smtClean="0"/>
              <a:t>(√½) </a:t>
            </a:r>
            <a:r>
              <a:rPr lang="en-US" baseline="30000" dirty="0" smtClean="0"/>
              <a:t>2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dirty="0" smtClean="0"/>
              <a:t>(√</a:t>
            </a:r>
            <a:r>
              <a:rPr lang="en-US" dirty="0" err="1" smtClean="0"/>
              <a:t>π</a:t>
            </a:r>
            <a:r>
              <a:rPr lang="en-US" dirty="0" smtClean="0"/>
              <a:t>) </a:t>
            </a:r>
            <a:r>
              <a:rPr lang="en-US" baseline="30000" dirty="0" smtClean="0"/>
              <a:t>2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dirty="0" smtClean="0"/>
              <a:t>(√39) 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you see a problem with </a:t>
            </a:r>
            <a:r>
              <a:rPr lang="en-US" dirty="0" err="1" smtClean="0"/>
              <a:t>π</a:t>
            </a:r>
            <a:r>
              <a:rPr lang="en-US" dirty="0" smtClean="0"/>
              <a:t> (pi), you must make sure </a:t>
            </a:r>
            <a:r>
              <a:rPr lang="en-US" dirty="0" smtClean="0">
                <a:solidFill>
                  <a:srgbClr val="FF0000"/>
                </a:solidFill>
              </a:rPr>
              <a:t>it is not being cancelled out </a:t>
            </a:r>
            <a:r>
              <a:rPr lang="en-US" dirty="0" smtClean="0"/>
              <a:t>before you assume its irrational.</a:t>
            </a:r>
          </a:p>
          <a:p>
            <a:pPr lvl="1"/>
            <a:r>
              <a:rPr lang="en-US" u="sng" dirty="0" smtClean="0"/>
              <a:t>Example 26</a:t>
            </a:r>
            <a:r>
              <a:rPr lang="en-US" dirty="0" smtClean="0"/>
              <a:t>: 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Pi on top cancels pi on bottom so your problem is √10/√15.</a:t>
            </a:r>
          </a:p>
          <a:p>
            <a:pPr lvl="2"/>
            <a:r>
              <a:rPr lang="en-US" dirty="0" smtClean="0"/>
              <a:t>When you simplify your answer is </a:t>
            </a:r>
            <a:r>
              <a:rPr lang="en-US" dirty="0" smtClean="0">
                <a:solidFill>
                  <a:srgbClr val="FF0000"/>
                </a:solidFill>
              </a:rPr>
              <a:t>irrational.</a:t>
            </a:r>
          </a:p>
          <a:p>
            <a:pPr lvl="3"/>
            <a:r>
              <a:rPr lang="en-US" dirty="0" smtClean="0"/>
              <a:t>This will not always happen.</a:t>
            </a:r>
          </a:p>
          <a:p>
            <a:pPr lvl="1"/>
            <a:r>
              <a:rPr lang="en-US" u="sng" dirty="0" smtClean="0"/>
              <a:t>Example 27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Rational or irrational?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2286000"/>
          <a:ext cx="914400" cy="886691"/>
        </p:xfrm>
        <a:graphic>
          <a:graphicData uri="http://schemas.openxmlformats.org/presentationml/2006/ole">
            <p:oleObj spid="_x0000_s153602" name="Equation" r:id="rId3" imgW="419100" imgH="406400" progId="Equation.3">
              <p:embed/>
            </p:oleObj>
          </a:graphicData>
        </a:graphic>
      </p:graphicFrame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2646363" y="4267200"/>
          <a:ext cx="803275" cy="803275"/>
        </p:xfrm>
        <a:graphic>
          <a:graphicData uri="http://schemas.openxmlformats.org/presentationml/2006/ole">
            <p:oleObj spid="_x0000_s153603" name="Equation" r:id="rId4" imgW="3683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en-US" dirty="0" smtClean="0"/>
              <a:t>Work on examples 28 – 29 with your partner and then do examples 30 – 31 on your own.</a:t>
            </a:r>
          </a:p>
          <a:p>
            <a:r>
              <a:rPr lang="en-US" dirty="0" smtClean="0"/>
              <a:t>28. 				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29. 10π</a:t>
            </a:r>
          </a:p>
          <a:p>
            <a:r>
              <a:rPr lang="en-US" dirty="0" smtClean="0"/>
              <a:t>30.½π</a:t>
            </a:r>
          </a:p>
          <a:p>
            <a:r>
              <a:rPr lang="en-US" dirty="0" smtClean="0"/>
              <a:t>31.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2755011"/>
          <a:ext cx="844550" cy="979678"/>
        </p:xfrm>
        <a:graphic>
          <a:graphicData uri="http://schemas.openxmlformats.org/presentationml/2006/ole">
            <p:oleObj spid="_x0000_s154626" name="Equation" r:id="rId3" imgW="317500" imgH="3683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22198" y="4953000"/>
          <a:ext cx="1011402" cy="946150"/>
        </p:xfrm>
        <a:graphic>
          <a:graphicData uri="http://schemas.openxmlformats.org/presentationml/2006/ole">
            <p:oleObj spid="_x0000_s154627" name="Equation" r:id="rId4" imgW="3937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of you will receive an exit ticket. </a:t>
            </a:r>
          </a:p>
          <a:p>
            <a:r>
              <a:rPr lang="en-US" dirty="0" smtClean="0"/>
              <a:t>The exit ticket has 4 problems on it.</a:t>
            </a:r>
          </a:p>
          <a:p>
            <a:r>
              <a:rPr lang="en-US" dirty="0" smtClean="0"/>
              <a:t>You will complete the exit ticket in 5 minutes and it must be turned in before you can exit the classroom.</a:t>
            </a:r>
          </a:p>
          <a:p>
            <a:r>
              <a:rPr lang="en-US" dirty="0" smtClean="0"/>
              <a:t>You must work SILENTLY and INDEPENDENTLY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HOMEWORK – Worksheet!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Enrichment Do Now – August 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work these on the </a:t>
            </a:r>
            <a:r>
              <a:rPr lang="en-US" b="1" u="sng" dirty="0" smtClean="0"/>
              <a:t>back of your homework.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-5x (3 – 10)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20(-x – 2)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7(-x-6)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-10(-2x + 4)=-100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- August </a:t>
            </a: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2012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respond to the following </a:t>
            </a:r>
            <a:r>
              <a:rPr lang="en-US" b="1" u="sng" dirty="0" smtClean="0"/>
              <a:t>SILENTLY</a:t>
            </a:r>
            <a:r>
              <a:rPr lang="en-US" b="1" dirty="0" smtClean="0"/>
              <a:t> &amp; </a:t>
            </a:r>
            <a:r>
              <a:rPr lang="en-US" b="1" u="sng" dirty="0" smtClean="0"/>
              <a:t>INDEPENDENTLY</a:t>
            </a:r>
            <a:r>
              <a:rPr lang="en-US" dirty="0" smtClean="0"/>
              <a:t> on your guided notes:</a:t>
            </a:r>
          </a:p>
          <a:p>
            <a:r>
              <a:rPr lang="en-US" dirty="0" smtClean="0"/>
              <a:t>Identify as rational or irrational: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 (√-7π)</a:t>
            </a:r>
            <a:r>
              <a:rPr lang="en-US" baseline="30000" dirty="0" smtClean="0"/>
              <a:t>2</a:t>
            </a:r>
            <a:br>
              <a:rPr lang="en-US" baseline="30000" dirty="0" smtClean="0"/>
            </a:br>
            <a:endParaRPr lang="en-US" baseline="30000" dirty="0" smtClean="0"/>
          </a:p>
          <a:p>
            <a:pPr marL="457200" indent="-457200">
              <a:buNone/>
            </a:pPr>
            <a:endParaRPr lang="en-US" baseline="30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4√37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2971800"/>
          <a:ext cx="762000" cy="762000"/>
        </p:xfrm>
        <a:graphic>
          <a:graphicData uri="http://schemas.openxmlformats.org/presentationml/2006/ole">
            <p:oleObj spid="_x0000_s156674" name="Equation" r:id="rId3" imgW="4064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SWBAT identify numbers as rational or irrational.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Now – 6 minutes</a:t>
            </a:r>
          </a:p>
          <a:p>
            <a:r>
              <a:rPr lang="en-US" dirty="0" smtClean="0"/>
              <a:t>Agenda – 2 minutes</a:t>
            </a:r>
          </a:p>
          <a:p>
            <a:r>
              <a:rPr lang="en-US" dirty="0" smtClean="0"/>
              <a:t>Homework Review – 10 minutes</a:t>
            </a:r>
          </a:p>
          <a:p>
            <a:r>
              <a:rPr lang="en-US" dirty="0" smtClean="0"/>
              <a:t>Guided Practice – 30</a:t>
            </a:r>
          </a:p>
          <a:p>
            <a:r>
              <a:rPr lang="en-US" dirty="0" smtClean="0"/>
              <a:t>Close – 3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Do Now – 6 minutes</a:t>
            </a:r>
          </a:p>
          <a:p>
            <a:r>
              <a:rPr lang="en-US" dirty="0" smtClean="0"/>
              <a:t>Agenda Review – 2 minutes</a:t>
            </a:r>
          </a:p>
          <a:p>
            <a:r>
              <a:rPr lang="en-US" dirty="0" smtClean="0"/>
              <a:t>Review Quiz – 20 minutes</a:t>
            </a:r>
          </a:p>
          <a:p>
            <a:r>
              <a:rPr lang="en-US" dirty="0" smtClean="0"/>
              <a:t>Track quiz – 7 minutes</a:t>
            </a:r>
          </a:p>
          <a:p>
            <a:r>
              <a:rPr lang="en-US" dirty="0" smtClean="0"/>
              <a:t>Class Interns – 5 minutes</a:t>
            </a:r>
          </a:p>
          <a:p>
            <a:r>
              <a:rPr lang="en-US" dirty="0" smtClean="0"/>
              <a:t>Number Diagram INM – 8 minutes</a:t>
            </a:r>
          </a:p>
          <a:p>
            <a:r>
              <a:rPr lang="en-US" dirty="0" smtClean="0"/>
              <a:t>Close – 2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Please get out your homework and we will go over it to check for your understanding.</a:t>
            </a:r>
            <a:endParaRPr lang="en-US" sz="4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and Irrational Numbers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class will be broken up into teams.</a:t>
            </a:r>
          </a:p>
          <a:p>
            <a:r>
              <a:rPr lang="en-US" dirty="0" smtClean="0"/>
              <a:t>Each team will get a group of note cards indicating the different types of numbers.</a:t>
            </a:r>
          </a:p>
          <a:p>
            <a:r>
              <a:rPr lang="en-US" dirty="0" smtClean="0"/>
              <a:t>Each team will get a chance to identify numbers shown to the class by me.</a:t>
            </a:r>
          </a:p>
          <a:p>
            <a:pPr lvl="1"/>
            <a:r>
              <a:rPr lang="en-US" dirty="0" smtClean="0"/>
              <a:t>If the expression is rational, each team will then determine the more specific subset it could go into.</a:t>
            </a:r>
          </a:p>
          <a:p>
            <a:r>
              <a:rPr lang="en-US" dirty="0" smtClean="0"/>
              <a:t>Afterward, a student will come up to the board and put it into our number diagram.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534400" cy="586740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352800" y="3276600"/>
            <a:ext cx="5867400" cy="76200"/>
          </a:xfrm>
          <a:prstGeom prst="line">
            <a:avLst/>
          </a:prstGeom>
          <a:ln w="5715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Irrational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Rational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1103531"/>
            <a:ext cx="5105400" cy="4382869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Integers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524000" y="1855351"/>
            <a:ext cx="3810000" cy="2945249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185535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Whole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209800" y="2378571"/>
            <a:ext cx="2362200" cy="1736229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237857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Natural</a:t>
            </a:r>
            <a:endParaRPr lang="en-US" sz="2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Friday’s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Classifying numbers as rational and irrational</a:t>
            </a:r>
          </a:p>
          <a:p>
            <a:r>
              <a:rPr lang="en-US" sz="3200" dirty="0" smtClean="0"/>
              <a:t>Simplifying expressions then classifying numbers</a:t>
            </a:r>
          </a:p>
          <a:p>
            <a:r>
              <a:rPr lang="en-US" sz="3200" dirty="0" smtClean="0"/>
              <a:t>Real number diagram</a:t>
            </a:r>
          </a:p>
          <a:p>
            <a:endParaRPr lang="en-US" sz="3600" dirty="0" smtClean="0"/>
          </a:p>
          <a:p>
            <a:r>
              <a:rPr lang="en-US" sz="3600" b="1" dirty="0" smtClean="0"/>
              <a:t>BE SURE YOU ARE ABLE TO EXPLAIN YOUR ANSWERS!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of the Week!</a:t>
            </a:r>
            <a:endParaRPr lang="en-US" dirty="0"/>
          </a:p>
        </p:txBody>
      </p:sp>
      <p:pic>
        <p:nvPicPr>
          <p:cNvPr id="6" name="Content Placeholder 5" descr="IMG_32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4503" r="-74503"/>
          <a:stretch>
            <a:fillRect/>
          </a:stretch>
        </p:blipFill>
        <p:spPr/>
      </p:pic>
      <p:sp>
        <p:nvSpPr>
          <p:cNvPr id="4" name="Explosion 2 3"/>
          <p:cNvSpPr/>
          <p:nvPr/>
        </p:nvSpPr>
        <p:spPr>
          <a:xfrm rot="2548909">
            <a:off x="255055" y="809984"/>
            <a:ext cx="3429000" cy="39624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05740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Willie White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1653383"/>
            <a:ext cx="2362200" cy="52046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1653383"/>
            <a:ext cx="2362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Willie is…</a:t>
            </a: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Enthusiastic about learning!</a:t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Engaged in the material!</a:t>
            </a: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Positive in his thought!</a:t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Very kind!</a:t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math </a:t>
            </a:r>
            <a:r>
              <a:rPr lang="en-US" sz="2400" dirty="0" err="1" smtClean="0">
                <a:solidFill>
                  <a:srgbClr val="000000"/>
                </a:solidFill>
              </a:rPr>
              <a:t>rockstar</a:t>
            </a:r>
            <a:r>
              <a:rPr lang="en-US" sz="2400" dirty="0" smtClean="0">
                <a:solidFill>
                  <a:srgbClr val="000000"/>
                </a:solidFill>
              </a:rPr>
              <a:t>!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5334000" y="1417638"/>
            <a:ext cx="1447800" cy="14779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971800" y="4671220"/>
            <a:ext cx="1447800" cy="147796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672155">
            <a:off x="1765270" y="4197855"/>
            <a:ext cx="2362200" cy="6326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500116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could be you!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Averages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417638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Interns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686800" cy="4800599"/>
          </a:xfrm>
        </p:spPr>
        <p:txBody>
          <a:bodyPr numCol="2">
            <a:noAutofit/>
          </a:bodyPr>
          <a:lstStyle/>
          <a:p>
            <a:r>
              <a:rPr lang="en-US" sz="2500" dirty="0" smtClean="0"/>
              <a:t>Chief of Staff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Supplies Distributor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Document Filer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Attendance Monitor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Homework Distributor</a:t>
            </a:r>
          </a:p>
          <a:p>
            <a:r>
              <a:rPr lang="en-US" sz="2500" dirty="0" smtClean="0"/>
              <a:t>Whiteboard Distributor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Expo Marker Distributor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Time Keeper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Line Leader (5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only)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Calculator Manager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en-US" dirty="0" smtClean="0"/>
              <a:t>Last week, we categorized numbers into our number diagram. </a:t>
            </a:r>
          </a:p>
          <a:p>
            <a:r>
              <a:rPr lang="en-US" dirty="0" smtClean="0"/>
              <a:t>Today, we will add more to the diagram.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3581400"/>
            <a:ext cx="7086600" cy="304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Integers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752600" y="3950732"/>
            <a:ext cx="5943600" cy="20690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39507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3600" y="4320064"/>
            <a:ext cx="5105400" cy="13187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43200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5107</TotalTime>
  <Words>2136</Words>
  <Application>Microsoft Macintosh PowerPoint</Application>
  <PresentationFormat>On-screen Show (4:3)</PresentationFormat>
  <Paragraphs>334</Paragraphs>
  <Slides>53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Civic</vt:lpstr>
      <vt:lpstr>Equation</vt:lpstr>
      <vt:lpstr>Unit 1, Week 3</vt:lpstr>
      <vt:lpstr>Do Now – August 20th, 2012</vt:lpstr>
      <vt:lpstr>Do Now – August 20th, 2012</vt:lpstr>
      <vt:lpstr>Today’s Objective</vt:lpstr>
      <vt:lpstr>Today’s Agenda</vt:lpstr>
      <vt:lpstr>Student of the Week!</vt:lpstr>
      <vt:lpstr>Quiz Averages</vt:lpstr>
      <vt:lpstr>Class Interns</vt:lpstr>
      <vt:lpstr>Number Diagram</vt:lpstr>
      <vt:lpstr>Slide 10</vt:lpstr>
      <vt:lpstr>Rational and Irrational Numbers</vt:lpstr>
      <vt:lpstr>Academic Enrichment Do Now – August 21st</vt:lpstr>
      <vt:lpstr>Do Now – August 21st, 2012</vt:lpstr>
      <vt:lpstr>Today’s Objective</vt:lpstr>
      <vt:lpstr>Agenda</vt:lpstr>
      <vt:lpstr>Identifying Numbers as Rational or Irrational.</vt:lpstr>
      <vt:lpstr>Identifying Numbers as Rational or Irrational</vt:lpstr>
      <vt:lpstr>Identifying Numbers as Rational or Irrational</vt:lpstr>
      <vt:lpstr>Identifying Numbers as Rational or Irrational</vt:lpstr>
      <vt:lpstr>Identifying Numbers as Rational or Irrational</vt:lpstr>
      <vt:lpstr>Identifying Numbers as Rational or Irrational</vt:lpstr>
      <vt:lpstr>Identifying Numbers as Rational or Irrational</vt:lpstr>
      <vt:lpstr>Identifying Numbers as Rational or Irrational</vt:lpstr>
      <vt:lpstr>Identifying Numbers as Rational or Irrational</vt:lpstr>
      <vt:lpstr>Identifying Numbers as Rational or Irrational</vt:lpstr>
      <vt:lpstr>Identifying Numbers as Rational or Irrational</vt:lpstr>
      <vt:lpstr>Exit Ticket</vt:lpstr>
      <vt:lpstr>Academic Enrichment – Do Now – August 22nd </vt:lpstr>
      <vt:lpstr>Do Now  - August 23rd, 2012</vt:lpstr>
      <vt:lpstr>Today’s Objective</vt:lpstr>
      <vt:lpstr>Agenda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Simplifying Expressions</vt:lpstr>
      <vt:lpstr>Exit Ticket</vt:lpstr>
      <vt:lpstr>Academic Enrichment Do Now – August 23rd </vt:lpstr>
      <vt:lpstr>Do Now - August 23rd, 2012 </vt:lpstr>
      <vt:lpstr>Today’s Objective</vt:lpstr>
      <vt:lpstr>Agenda </vt:lpstr>
      <vt:lpstr>Homework Review</vt:lpstr>
      <vt:lpstr>Rational and Irrational Numbers Game</vt:lpstr>
      <vt:lpstr>Slide 52</vt:lpstr>
      <vt:lpstr>Friday’s Quiz</vt:lpstr>
    </vt:vector>
  </TitlesOfParts>
  <Company>John Carroll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Misconish</dc:creator>
  <cp:lastModifiedBy>Emily Misconish</cp:lastModifiedBy>
  <cp:revision>36</cp:revision>
  <dcterms:created xsi:type="dcterms:W3CDTF">2012-08-23T17:10:45Z</dcterms:created>
  <dcterms:modified xsi:type="dcterms:W3CDTF">2012-08-23T21:57:15Z</dcterms:modified>
</cp:coreProperties>
</file>