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gif" ContentType="image/gif"/>
  <Override PartName="/ppt/slides/slide69.xml" ContentType="application/vnd.openxmlformats-officedocument.presentationml.slide+xml"/>
  <Override PartName="/ppt/slides/slide14.xml" ContentType="application/vnd.openxmlformats-officedocument.presentationml.slide+xml"/>
  <Default Extension="rels" ContentType="application/vnd.openxmlformats-package.relationships+xml"/>
  <Override PartName="/ppt/slides/slide62.xml" ContentType="application/vnd.openxmlformats-officedocument.presentationml.slide+xml"/>
  <Override PartName="/ppt/slides/slide78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77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8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8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75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8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74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81.xml" ContentType="application/vnd.openxmlformats-officedocument.presentationml.slid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73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5.xml" ContentType="application/vnd.openxmlformats-officedocument.presentationml.slide+xml"/>
  <Override PartName="/ppt/slides/slide80.xml" ContentType="application/vnd.openxmlformats-officedocument.presentationml.slide+xml"/>
  <Default Extension="tiff" ContentType="image/tiff"/>
  <Override PartName="/ppt/slides/slide63.xml" ContentType="application/vnd.openxmlformats-officedocument.presentationml.slide+xml"/>
  <Override PartName="/ppt/slides/slide79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40" r:id="rId82"/>
    <p:sldId id="337" r:id="rId83"/>
    <p:sldId id="338" r:id="rId84"/>
    <p:sldId id="339" r:id="rId8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770" autoAdjust="0"/>
    <p:restoredTop sz="93269" autoAdjust="0"/>
  </p:normalViewPr>
  <p:slideViewPr>
    <p:cSldViewPr snapToObjects="1" showGuides="1">
      <p:cViewPr>
        <p:scale>
          <a:sx n="50" d="100"/>
          <a:sy n="50" d="100"/>
        </p:scale>
        <p:origin x="-151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printerSettings" Target="printerSettings/printerSettings1.bin"/><Relationship Id="rId87" Type="http://schemas.openxmlformats.org/officeDocument/2006/relationships/presProps" Target="presProps.xml"/><Relationship Id="rId88" Type="http://schemas.openxmlformats.org/officeDocument/2006/relationships/viewProps" Target="viewProps.xml"/><Relationship Id="rId8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D1CD16-3B54-0545-AFFE-5DE7D760872B}" type="datetimeFigureOut">
              <a:rPr lang="en-US" smtClean="0"/>
              <a:pPr/>
              <a:t>12/2/12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AC904F-CCD4-4F4C-9BCF-F105785BE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if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if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tif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tif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tiff"/><Relationship Id="rId3" Type="http://schemas.openxmlformats.org/officeDocument/2006/relationships/image" Target="../media/image19.tif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tif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tiff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tiff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tiff"/><Relationship Id="rId3" Type="http://schemas.openxmlformats.org/officeDocument/2006/relationships/image" Target="../media/image25.tiff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tiff"/><Relationship Id="rId3" Type="http://schemas.openxmlformats.org/officeDocument/2006/relationships/image" Target="../media/image27.tiff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-77x = 11y - 22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-95y = -190 – 95x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8x = 64 – 72y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-1 = 10x – 4y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with your partner.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-3x = -10 + 7y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-3x = -10 + 7y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5y = -10 + 15x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7x = -28y + 9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-10 = 50y + 25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-9y = -36 + 45x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Now – (6 </a:t>
            </a:r>
            <a:r>
              <a:rPr lang="en-US" dirty="0" err="1" smtClean="0"/>
              <a:t>x</a:t>
            </a:r>
            <a:r>
              <a:rPr lang="en-US" dirty="0" smtClean="0"/>
              <a:t> 2),   (3</a:t>
            </a:r>
            <a:r>
              <a:rPr lang="en-US" baseline="30000" dirty="0" smtClean="0"/>
              <a:t>1</a:t>
            </a:r>
            <a:r>
              <a:rPr lang="en-US" dirty="0" smtClean="0"/>
              <a:t>),   (10 + 2)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pick up your guided notes and respond to the following 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slope-intercept form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all the variables in the slope-intercept form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 of the equation:    		3x = 12y - 21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 Worksheet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Now – (3</a:t>
            </a:r>
            <a:r>
              <a:rPr lang="en-US" baseline="30000" dirty="0" smtClean="0"/>
              <a:t>2</a:t>
            </a:r>
            <a:r>
              <a:rPr lang="en-US" dirty="0" smtClean="0"/>
              <a:t> + 3</a:t>
            </a:r>
            <a:r>
              <a:rPr lang="en-US" baseline="30000" dirty="0" smtClean="0"/>
              <a:t>1</a:t>
            </a:r>
            <a:r>
              <a:rPr lang="en-US" dirty="0" smtClean="0"/>
              <a:t>),   (√16),   (√121)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respond to the following on your guided notes 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-intercept:				4x = -12 + 8y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-intercept:				12x = 24y - 48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SWBAT convert an equation from standard form into slope-intercept form.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will be given 1 minute to work through the problems on the board and 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r>
              <a:rPr lang="en-US" dirty="0" smtClean="0"/>
              <a:t>You are to work on each problem SILENTLY &amp; INDEPENDENTLY.</a:t>
            </a:r>
          </a:p>
          <a:p>
            <a:r>
              <a:rPr lang="en-US" dirty="0" smtClean="0"/>
              <a:t>Please keep your answers to yourself and write them on your guided notes when you are finished!</a:t>
            </a:r>
          </a:p>
          <a:p>
            <a:r>
              <a:rPr lang="en-US" dirty="0" smtClean="0"/>
              <a:t>On the count of three, you will raise your board into the air – your answer must be boxed!</a:t>
            </a:r>
          </a:p>
          <a:p>
            <a:r>
              <a:rPr lang="en-US" dirty="0" smtClean="0"/>
              <a:t>I will then go around and check your problem.</a:t>
            </a:r>
          </a:p>
          <a:p>
            <a:r>
              <a:rPr lang="en-US" dirty="0" smtClean="0"/>
              <a:t>Write legibly because boards will be randomly selected for explanation.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-10 = 20x + 5y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-21 = 7x -14y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9y = 36 – 18x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-15x = 30y - 10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2x -4y =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3y = 12 – 6x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Monday – Converting equations from standard form into slope intercept form.</a:t>
            </a:r>
          </a:p>
          <a:p>
            <a:r>
              <a:rPr lang="en-US" dirty="0" smtClean="0"/>
              <a:t>Tuesday – Converting equations from standard form into slope intercept form.</a:t>
            </a:r>
          </a:p>
          <a:p>
            <a:r>
              <a:rPr lang="en-US" dirty="0" smtClean="0"/>
              <a:t>Wednesday – Identifying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dirty="0" smtClean="0"/>
              <a:t> values on a graph.</a:t>
            </a:r>
          </a:p>
          <a:p>
            <a:r>
              <a:rPr lang="en-US" dirty="0" smtClean="0"/>
              <a:t>Thursday – Linear </a:t>
            </a:r>
            <a:r>
              <a:rPr lang="en-US" dirty="0" err="1" smtClean="0"/>
              <a:t>vs</a:t>
            </a:r>
            <a:r>
              <a:rPr lang="en-US" dirty="0" smtClean="0"/>
              <a:t> nonlinear Equations.</a:t>
            </a:r>
          </a:p>
          <a:p>
            <a:r>
              <a:rPr lang="en-US" dirty="0" smtClean="0"/>
              <a:t>Friday - Quiz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8x = -16y + 32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20x = 40y - 20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6x + 3y = -24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8x = 2y + 32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-15x – 30 = 5y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28 – 14y = 7x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-6x + 12 = 3y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16 = 32x – 8y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4x = 12y + 16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30 = -60x + 15y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SWBAT convert an equation from standard form into slope-intercept form.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12y = -24 + 6y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-15x = 30 - 3y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22x = 88 – 11y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-75 = 25x + 5y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 Worksheet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Now – (√144),   (√25),   (10 + 2)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respond to the following on your guided notes SILENTLY &amp; INDEPEDENTLY: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 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					-12 = 24x + 48y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What is the slope of a line that passes through (-10,5) &amp; (20 – 15)?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SWBAT identify the coordinate of the </a:t>
            </a:r>
            <a:r>
              <a:rPr lang="en-US" sz="6000" dirty="0" err="1" smtClean="0"/>
              <a:t>y</a:t>
            </a:r>
            <a:r>
              <a:rPr lang="en-US" sz="6000" dirty="0" smtClean="0"/>
              <a:t>-intercept and the </a:t>
            </a:r>
            <a:r>
              <a:rPr lang="en-US" sz="6000" dirty="0" err="1" smtClean="0"/>
              <a:t>x</a:t>
            </a:r>
            <a:r>
              <a:rPr lang="en-US" sz="6000" dirty="0" smtClean="0"/>
              <a:t> value of a graph.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Coordinates &amp;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On the </a:t>
            </a:r>
            <a:r>
              <a:rPr lang="en-US" sz="3200" dirty="0" err="1" smtClean="0"/>
              <a:t>tcap</a:t>
            </a:r>
            <a:r>
              <a:rPr lang="en-US" sz="3200" dirty="0" smtClean="0"/>
              <a:t>, they will ask for the ordered pair of the </a:t>
            </a:r>
            <a:r>
              <a:rPr lang="en-US" sz="3200" dirty="0" err="1" smtClean="0"/>
              <a:t>y</a:t>
            </a:r>
            <a:r>
              <a:rPr lang="en-US" sz="3200" dirty="0" smtClean="0"/>
              <a:t>-intercept.</a:t>
            </a: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y-intercpet</a:t>
            </a:r>
            <a:r>
              <a:rPr lang="en-US" sz="3200" dirty="0" smtClean="0"/>
              <a:t> is always on the y-axis so the </a:t>
            </a:r>
            <a:r>
              <a:rPr lang="en-US" sz="3200" b="1" dirty="0" smtClean="0">
                <a:solidFill>
                  <a:srgbClr val="FF0000"/>
                </a:solidFill>
              </a:rPr>
              <a:t>ordered pair always has a 0 for the </a:t>
            </a:r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</a:rPr>
              <a:t> coordinate </a:t>
            </a:r>
            <a:r>
              <a:rPr lang="en-US" sz="3200" dirty="0" smtClean="0"/>
              <a:t>and the </a:t>
            </a:r>
            <a:r>
              <a:rPr lang="en-US" sz="3200" dirty="0" err="1" smtClean="0"/>
              <a:t>y</a:t>
            </a:r>
            <a:r>
              <a:rPr lang="en-US" sz="3200" dirty="0" smtClean="0"/>
              <a:t> coordinate is </a:t>
            </a:r>
            <a:br>
              <a:rPr lang="en-US" sz="3200" dirty="0" smtClean="0"/>
            </a:br>
            <a:r>
              <a:rPr lang="en-US" sz="3200" dirty="0" smtClean="0"/>
              <a:t>wherever the graph crosses the y-axis. </a:t>
            </a:r>
            <a:br>
              <a:rPr lang="en-US" sz="3200" dirty="0" smtClean="0"/>
            </a:br>
            <a:r>
              <a:rPr lang="en-US" sz="3200" dirty="0" smtClean="0"/>
              <a:t>(i.e. (0, </a:t>
            </a:r>
            <a:r>
              <a:rPr lang="en-US" sz="3200" dirty="0" err="1" smtClean="0"/>
              <a:t>y-int</a:t>
            </a:r>
            <a:r>
              <a:rPr lang="en-US" sz="3200" dirty="0" smtClean="0"/>
              <a:t>).</a:t>
            </a:r>
          </a:p>
          <a:p>
            <a:endParaRPr lang="en-US" sz="4400" dirty="0" smtClean="0"/>
          </a:p>
          <a:p>
            <a:r>
              <a:rPr lang="en-US" sz="4400" dirty="0" smtClean="0"/>
              <a:t>The ordered pair for the </a:t>
            </a:r>
            <a:br>
              <a:rPr lang="en-US" sz="4400" dirty="0" smtClean="0"/>
            </a:br>
            <a:r>
              <a:rPr lang="en-US" sz="4400" dirty="0" err="1" smtClean="0"/>
              <a:t>y</a:t>
            </a:r>
            <a:r>
              <a:rPr lang="en-US" sz="4400" dirty="0" smtClean="0"/>
              <a:t>-intercept to the right is </a:t>
            </a:r>
            <a:r>
              <a:rPr lang="en-US" sz="4400" b="1" dirty="0" smtClean="0">
                <a:solidFill>
                  <a:srgbClr val="FF0000"/>
                </a:solidFill>
              </a:rPr>
              <a:t>(0,2)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pic>
        <p:nvPicPr>
          <p:cNvPr id="4" name="Picture 2" descr="C:\Users\IT\AppData\Local\Temp\graph_20111113_1428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33882" r="33882"/>
          <a:stretch>
            <a:fillRect/>
          </a:stretch>
        </p:blipFill>
        <p:spPr bwMode="auto">
          <a:xfrm>
            <a:off x="7239000" y="3429000"/>
            <a:ext cx="1789624" cy="34290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Coordinates &amp;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Furthermore, the TCAP will have you identify </a:t>
            </a:r>
            <a:r>
              <a:rPr lang="en-US" sz="3200" dirty="0" err="1" smtClean="0"/>
              <a:t>x</a:t>
            </a:r>
            <a:r>
              <a:rPr lang="en-US" sz="3200" dirty="0" smtClean="0"/>
              <a:t> values on the graph.</a:t>
            </a:r>
          </a:p>
          <a:p>
            <a:r>
              <a:rPr lang="en-US" sz="3200" dirty="0" smtClean="0"/>
              <a:t>To find the </a:t>
            </a:r>
            <a:r>
              <a:rPr lang="en-US" sz="3200" dirty="0" err="1" smtClean="0"/>
              <a:t>y</a:t>
            </a:r>
            <a:r>
              <a:rPr lang="en-US" sz="3200" dirty="0" smtClean="0"/>
              <a:t> values, look at the </a:t>
            </a:r>
            <a:r>
              <a:rPr lang="en-US" sz="3200" dirty="0" err="1" smtClean="0"/>
              <a:t>x</a:t>
            </a:r>
            <a:r>
              <a:rPr lang="en-US" sz="3200" dirty="0" smtClean="0"/>
              <a:t>-value identified </a:t>
            </a:r>
            <a:r>
              <a:rPr lang="en-US" sz="3200" b="1" dirty="0" smtClean="0">
                <a:solidFill>
                  <a:srgbClr val="FF0000"/>
                </a:solidFill>
              </a:rPr>
              <a:t>and determine the corresponding </a:t>
            </a:r>
            <a:r>
              <a:rPr lang="en-US" sz="3200" b="1" dirty="0" err="1" smtClean="0">
                <a:solidFill>
                  <a:srgbClr val="FF0000"/>
                </a:solidFill>
              </a:rPr>
              <a:t>y</a:t>
            </a:r>
            <a:r>
              <a:rPr lang="en-US" sz="3200" b="1" dirty="0" smtClean="0">
                <a:solidFill>
                  <a:srgbClr val="FF0000"/>
                </a:solidFill>
              </a:rPr>
              <a:t> value on the graph.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Or, you can </a:t>
            </a:r>
            <a:r>
              <a:rPr lang="en-US" sz="3200" b="1" dirty="0" smtClean="0">
                <a:solidFill>
                  <a:srgbClr val="FF0000"/>
                </a:solidFill>
              </a:rPr>
              <a:t>sub the </a:t>
            </a:r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</a:rPr>
              <a:t>-value into the equation of the graph and solve for </a:t>
            </a:r>
            <a:r>
              <a:rPr lang="en-US" sz="3200" b="1" dirty="0" err="1" smtClean="0">
                <a:solidFill>
                  <a:srgbClr val="FF0000"/>
                </a:solidFill>
              </a:rPr>
              <a:t>y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sz="4400" dirty="0" smtClean="0"/>
          </a:p>
          <a:p>
            <a:r>
              <a:rPr lang="en-US" sz="4400" dirty="0" smtClean="0"/>
              <a:t>Example: If </a:t>
            </a:r>
            <a:r>
              <a:rPr lang="en-US" sz="4400" dirty="0" err="1" smtClean="0"/>
              <a:t>x</a:t>
            </a:r>
            <a:r>
              <a:rPr lang="en-US" sz="4400" dirty="0" smtClean="0"/>
              <a:t> = 2, what is the value </a:t>
            </a:r>
            <a:br>
              <a:rPr lang="en-US" sz="4400" dirty="0" smtClean="0"/>
            </a:br>
            <a:r>
              <a:rPr lang="en-US" sz="4400" dirty="0" smtClean="0"/>
              <a:t>of </a:t>
            </a:r>
            <a:r>
              <a:rPr lang="en-US" sz="4400" dirty="0" err="1" smtClean="0"/>
              <a:t>y</a:t>
            </a:r>
            <a:r>
              <a:rPr lang="en-US" sz="4400" dirty="0" smtClean="0"/>
              <a:t>?</a:t>
            </a:r>
          </a:p>
          <a:p>
            <a:pPr lvl="1"/>
            <a:r>
              <a:rPr lang="en-US" sz="4100" dirty="0" smtClean="0"/>
              <a:t>Answer: </a:t>
            </a:r>
            <a:r>
              <a:rPr lang="en-US" sz="4100" b="1" dirty="0" err="1" smtClean="0">
                <a:solidFill>
                  <a:srgbClr val="FF0000"/>
                </a:solidFill>
              </a:rPr>
              <a:t>x</a:t>
            </a:r>
            <a:r>
              <a:rPr lang="en-US" sz="4100" b="1" dirty="0" smtClean="0">
                <a:solidFill>
                  <a:srgbClr val="FF0000"/>
                </a:solidFill>
              </a:rPr>
              <a:t> = 8</a:t>
            </a:r>
          </a:p>
          <a:p>
            <a:pPr lvl="1"/>
            <a:r>
              <a:rPr lang="en-US" sz="4100" dirty="0" smtClean="0"/>
              <a:t>Answer: </a:t>
            </a:r>
            <a:r>
              <a:rPr lang="en-US" sz="4100" dirty="0" err="1" smtClean="0"/>
              <a:t>y</a:t>
            </a:r>
            <a:r>
              <a:rPr lang="en-US" sz="4100" dirty="0" smtClean="0"/>
              <a:t> = 3x + 2 </a:t>
            </a:r>
            <a:r>
              <a:rPr lang="en-US" sz="4100" dirty="0" err="1" smtClean="0">
                <a:sym typeface="Wingdings"/>
              </a:rPr>
              <a:t></a:t>
            </a:r>
            <a:r>
              <a:rPr lang="en-US" sz="4100" dirty="0" smtClean="0">
                <a:sym typeface="Wingdings"/>
              </a:rPr>
              <a:t> sub 2 in for </a:t>
            </a:r>
            <a:r>
              <a:rPr lang="en-US" sz="4100" dirty="0" err="1" smtClean="0">
                <a:sym typeface="Wingdings"/>
              </a:rPr>
              <a:t>x</a:t>
            </a:r>
            <a:r>
              <a:rPr lang="en-US" sz="4100" dirty="0" smtClean="0">
                <a:sym typeface="Wingdings"/>
              </a:rPr>
              <a:t> and </a:t>
            </a:r>
            <a:br>
              <a:rPr lang="en-US" sz="4100" dirty="0" smtClean="0">
                <a:sym typeface="Wingdings"/>
              </a:rPr>
            </a:br>
            <a:r>
              <a:rPr lang="en-US" sz="4100" dirty="0" smtClean="0">
                <a:sym typeface="Wingdings"/>
              </a:rPr>
              <a:t>solve for </a:t>
            </a:r>
            <a:r>
              <a:rPr lang="en-US" sz="4100" dirty="0" err="1" smtClean="0">
                <a:sym typeface="Wingdings"/>
              </a:rPr>
              <a:t>y</a:t>
            </a:r>
            <a:r>
              <a:rPr lang="en-US" sz="4100" dirty="0" smtClean="0">
                <a:sym typeface="Wingdings"/>
              </a:rPr>
              <a:t> to get 8.</a:t>
            </a:r>
            <a:endParaRPr lang="en-US" sz="4100" dirty="0" smtClean="0"/>
          </a:p>
        </p:txBody>
      </p:sp>
      <p:pic>
        <p:nvPicPr>
          <p:cNvPr id="4" name="Picture 2" descr="C:\Users\IT\AppData\Local\Temp\graph_20111113_1428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33882" r="33882"/>
          <a:stretch>
            <a:fillRect/>
          </a:stretch>
        </p:blipFill>
        <p:spPr bwMode="auto">
          <a:xfrm>
            <a:off x="7239000" y="3429000"/>
            <a:ext cx="1789624" cy="34290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from Standard Form to Slope-Intercept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 a reminder, you can not identify the slope or the </a:t>
            </a:r>
            <a:r>
              <a:rPr lang="en-US" dirty="0" err="1" smtClean="0"/>
              <a:t>y</a:t>
            </a:r>
            <a:r>
              <a:rPr lang="en-US" dirty="0" smtClean="0"/>
              <a:t>-intercept of a an equation without it being in slope-intercept form.</a:t>
            </a:r>
          </a:p>
          <a:p>
            <a:r>
              <a:rPr lang="en-US" dirty="0" smtClean="0"/>
              <a:t>When converting an equation from standard form to slope-intercept form, follow these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Write the equation for slope-intercept form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mx</a:t>
            </a:r>
            <a:r>
              <a:rPr lang="en-US" b="1" dirty="0" smtClean="0">
                <a:solidFill>
                  <a:srgbClr val="FF0000"/>
                </a:solidFill>
              </a:rPr>
              <a:t>+ </a:t>
            </a:r>
            <a:r>
              <a:rPr lang="en-US" b="1" dirty="0" err="1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what </a:t>
            </a:r>
            <a:r>
              <a:rPr lang="en-US" b="1" dirty="0" smtClean="0">
                <a:solidFill>
                  <a:srgbClr val="FF0000"/>
                </a:solidFill>
              </a:rPr>
              <a:t>term needs to be moved</a:t>
            </a:r>
            <a:r>
              <a:rPr lang="en-US" dirty="0" smtClean="0"/>
              <a:t> to make the equation look like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mx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terms to the correct side by </a:t>
            </a:r>
            <a:r>
              <a:rPr lang="en-US" b="1" dirty="0" smtClean="0">
                <a:solidFill>
                  <a:srgbClr val="FF0000"/>
                </a:solidFill>
              </a:rPr>
              <a:t>changing signs when moving sides of the equal sign.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Isolate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if there is a coefficient, other than 1, </a:t>
            </a:r>
            <a:r>
              <a:rPr lang="en-US" b="1" dirty="0" smtClean="0">
                <a:solidFill>
                  <a:srgbClr val="FF0000"/>
                </a:solidFill>
              </a:rPr>
              <a:t>by dividing both sides by the coefficient.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Simplify</a:t>
            </a:r>
            <a:r>
              <a:rPr lang="en-US" dirty="0" smtClean="0"/>
              <a:t> all terms.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1</a:t>
            </a:r>
            <a:r>
              <a:rPr lang="en-US" dirty="0" smtClean="0"/>
              <a:t> – Watch as I walk through </a:t>
            </a:r>
            <a:br>
              <a:rPr lang="en-US" dirty="0" smtClean="0"/>
            </a:br>
            <a:r>
              <a:rPr lang="en-US" dirty="0" smtClean="0"/>
              <a:t>this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 -4, 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2" descr="C:\Users\IT\AppData\Local\Temp\graph_20111113_1415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434770" y="2667000"/>
            <a:ext cx="6785429" cy="41910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Example 2</a:t>
            </a:r>
            <a:r>
              <a:rPr lang="en-US" sz="3600" dirty="0" smtClean="0"/>
              <a:t> – </a:t>
            </a:r>
            <a:r>
              <a:rPr lang="en-US" sz="3600" dirty="0" smtClean="0"/>
              <a:t>Watch as I walk through this one.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" y="14478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</a:t>
            </a:r>
            <a:r>
              <a:rPr lang="en-US" dirty="0" smtClean="0"/>
              <a:t>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en-US" dirty="0" smtClean="0"/>
              <a:t>, </a:t>
            </a:r>
            <a:r>
              <a:rPr lang="en-US" dirty="0" smtClean="0"/>
              <a:t>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Users\IT\AppData\Local\Temp\graph_20111113_1418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16306"/>
            <a:ext cx="6705600" cy="4141694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Example 3</a:t>
            </a:r>
            <a:r>
              <a:rPr lang="en-US" sz="3600" dirty="0" smtClean="0"/>
              <a:t> – </a:t>
            </a:r>
            <a:r>
              <a:rPr lang="en-US" sz="3600" dirty="0" smtClean="0"/>
              <a:t>Watch as I walk through this one.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= -4, </a:t>
            </a:r>
            <a:r>
              <a:rPr lang="en-US" dirty="0" smtClean="0"/>
              <a:t>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6" name="Picture 2" descr="C:\Users\IT\AppData\Local\Temp\graph_20111113_1421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358572" y="2667000"/>
            <a:ext cx="6785428" cy="41910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4</a:t>
            </a:r>
            <a:r>
              <a:rPr lang="en-US" dirty="0" smtClean="0"/>
              <a:t> – </a:t>
            </a:r>
            <a:r>
              <a:rPr lang="en-US" dirty="0" smtClean="0"/>
              <a:t>Walk me through this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" y="13716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 1, 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Picture 2" descr="C:\Users\IT\AppData\Local\Temp\graph_20111113_1424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2371" y="2514600"/>
            <a:ext cx="6785429" cy="41910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5</a:t>
            </a:r>
            <a:r>
              <a:rPr lang="en-US" dirty="0" smtClean="0"/>
              <a:t> – </a:t>
            </a:r>
            <a:r>
              <a:rPr lang="en-US" dirty="0" smtClean="0"/>
              <a:t>Walk me through this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" y="14478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</a:t>
            </a:r>
            <a:r>
              <a:rPr lang="en-US" dirty="0" smtClean="0"/>
              <a:t> 4, </a:t>
            </a:r>
            <a:r>
              <a:rPr lang="en-US" dirty="0" smtClean="0"/>
              <a:t>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6" name="Picture 2" descr="C:\Users\IT\AppData\Local\Temp\graph_20111113_1427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51629"/>
            <a:ext cx="6324600" cy="390637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6 </a:t>
            </a:r>
            <a:r>
              <a:rPr lang="en-US" dirty="0" smtClean="0"/>
              <a:t>– </a:t>
            </a:r>
            <a:r>
              <a:rPr lang="en-US" dirty="0" smtClean="0"/>
              <a:t>Work on this one with your partner.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" y="12954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</a:t>
            </a:r>
            <a:r>
              <a:rPr lang="en-US" dirty="0" smtClean="0"/>
              <a:t> -3, </a:t>
            </a:r>
            <a:r>
              <a:rPr lang="en-US" dirty="0" smtClean="0"/>
              <a:t>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Picture 2" descr="C:\Users\IT\AppData\Local\Temp\graph_20111113_1428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11828" y="2514600"/>
            <a:ext cx="7032171" cy="43434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7 </a:t>
            </a:r>
            <a:r>
              <a:rPr lang="en-US" dirty="0" smtClean="0"/>
              <a:t>– Work on this </a:t>
            </a:r>
            <a:r>
              <a:rPr lang="en-US" dirty="0" smtClean="0"/>
              <a:t>one with your partner.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" y="14478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</a:t>
            </a:r>
            <a:r>
              <a:rPr lang="en-US" dirty="0" smtClean="0"/>
              <a:t> 2, </a:t>
            </a:r>
            <a:r>
              <a:rPr lang="en-US" dirty="0" smtClean="0"/>
              <a:t>what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6" name="Picture 5" descr="3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903481"/>
            <a:ext cx="5486400" cy="5030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Example 8 </a:t>
            </a:r>
            <a:r>
              <a:rPr lang="en-US" dirty="0" smtClean="0"/>
              <a:t>– Work on this </a:t>
            </a:r>
            <a:r>
              <a:rPr lang="en-US" dirty="0" smtClean="0"/>
              <a:t>one with your partner.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" y="14478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</a:t>
            </a:r>
            <a:r>
              <a:rPr lang="en-US" dirty="0" smtClean="0"/>
              <a:t> 2, </a:t>
            </a:r>
            <a:r>
              <a:rPr lang="en-US" dirty="0" smtClean="0"/>
              <a:t>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33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93" y="3124200"/>
            <a:ext cx="8020707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9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288" y="14478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</a:t>
            </a:r>
            <a:r>
              <a:rPr lang="en-US" dirty="0" smtClean="0"/>
              <a:t> 2,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 smtClean="0"/>
              <a:t>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6" name="Picture 5" descr="34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254552"/>
            <a:ext cx="6096000" cy="4451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10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" y="15240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</a:t>
            </a:r>
            <a:r>
              <a:rPr lang="en-US" dirty="0" smtClean="0"/>
              <a:t> ½, </a:t>
            </a:r>
            <a:r>
              <a:rPr lang="en-US" dirty="0" smtClean="0"/>
              <a:t>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35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66800"/>
            <a:ext cx="4572000" cy="596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 as I walk through this one.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10x = -2y + 14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11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288" y="15240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</a:t>
            </a:r>
            <a:r>
              <a:rPr lang="en-US" dirty="0" smtClean="0"/>
              <a:t> -3, </a:t>
            </a:r>
            <a:r>
              <a:rPr lang="en-US" dirty="0" smtClean="0"/>
              <a:t>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6" name="Picture 5" descr="36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742" y="2640534"/>
            <a:ext cx="6603258" cy="4217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6774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Example 12 </a:t>
            </a:r>
            <a:r>
              <a:rPr lang="en-US" dirty="0" smtClean="0"/>
              <a:t>– Work on this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" y="1524000"/>
            <a:ext cx="8933688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Write</a:t>
            </a:r>
            <a:r>
              <a:rPr lang="en-US" dirty="0" smtClean="0"/>
              <a:t> the ordered pair for the </a:t>
            </a:r>
            <a:r>
              <a:rPr lang="en-US" dirty="0" err="1" smtClean="0"/>
              <a:t>y</a:t>
            </a:r>
            <a:r>
              <a:rPr lang="en-US" dirty="0" smtClean="0"/>
              <a:t>-intercept. 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</a:t>
            </a:r>
            <a:r>
              <a:rPr lang="en-US" dirty="0" smtClean="0"/>
              <a:t> 2, </a:t>
            </a:r>
            <a:r>
              <a:rPr lang="en-US" dirty="0" smtClean="0"/>
              <a:t>what is </a:t>
            </a:r>
            <a:r>
              <a:rPr lang="en-US" dirty="0" err="1" smtClean="0"/>
              <a:t>y</a:t>
            </a:r>
            <a:r>
              <a:rPr lang="en-US" dirty="0" smtClean="0"/>
              <a:t>?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4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514" y="2205385"/>
            <a:ext cx="5104486" cy="4652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 Worksheet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Now – (6 </a:t>
            </a:r>
            <a:r>
              <a:rPr lang="en-US" dirty="0" err="1" smtClean="0"/>
              <a:t>x</a:t>
            </a:r>
            <a:r>
              <a:rPr lang="en-US" dirty="0" smtClean="0"/>
              <a:t> 2),   (3 </a:t>
            </a:r>
            <a:r>
              <a:rPr lang="en-US" dirty="0" err="1" smtClean="0"/>
              <a:t>x</a:t>
            </a:r>
            <a:r>
              <a:rPr lang="en-US" dirty="0" smtClean="0"/>
              <a:t> 2),    (4 + 8)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take out your guided notes and respond to the following 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				5x = 10y – 50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coordinate for the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 err="1" smtClean="0"/>
              <a:t>x</a:t>
            </a:r>
            <a:r>
              <a:rPr lang="en-US" dirty="0" smtClean="0"/>
              <a:t> = 1.5, what is </a:t>
            </a:r>
            <a:r>
              <a:rPr lang="en-US" dirty="0" err="1" smtClean="0"/>
              <a:t>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2" descr="C:\Users\IT\AppData\Local\Temp\graph_20111113_1428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33882" r="33882"/>
          <a:stretch>
            <a:fillRect/>
          </a:stretch>
        </p:blipFill>
        <p:spPr bwMode="auto">
          <a:xfrm>
            <a:off x="7075990" y="2895600"/>
            <a:ext cx="2068010" cy="39624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6500" dirty="0" smtClean="0"/>
              <a:t>SWBAT identify a function as linear or nonlinear based 						off of an 						equation or 						graph.</a:t>
            </a:r>
            <a:endParaRPr lang="en-US" sz="6500" dirty="0"/>
          </a:p>
        </p:txBody>
      </p:sp>
      <p:pic>
        <p:nvPicPr>
          <p:cNvPr id="4" name="Picture 3" descr="beibe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59300"/>
            <a:ext cx="2794000" cy="29083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032000" y="3429000"/>
            <a:ext cx="2692400" cy="1676400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3429000"/>
            <a:ext cx="3200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00" dirty="0" smtClean="0">
                <a:latin typeface="Cambria"/>
                <a:cs typeface="Cambria"/>
              </a:rPr>
              <a:t>I </a:t>
            </a:r>
            <a:r>
              <a:rPr lang="en-US" sz="4700" b="1" dirty="0" smtClean="0">
                <a:latin typeface="Cambria"/>
                <a:cs typeface="Cambria"/>
              </a:rPr>
              <a:t>LOVE</a:t>
            </a:r>
            <a:r>
              <a:rPr lang="en-US" sz="4700" dirty="0" smtClean="0">
                <a:latin typeface="Cambria"/>
                <a:cs typeface="Cambria"/>
              </a:rPr>
              <a:t> functions!</a:t>
            </a:r>
            <a:endParaRPr lang="en-US" sz="47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 reminder, let’s go over the definition of a function.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Function: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 relationship between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where each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value has only 1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value.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Functions can be 2 different types: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Linear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Nonlinear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function machin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165600"/>
            <a:ext cx="3022600" cy="269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8768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00"/>
                </a:solidFill>
              </a:rPr>
              <a:t>Linear Function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 function that </a:t>
            </a:r>
            <a:r>
              <a:rPr lang="en-US" b="1" dirty="0" smtClean="0">
                <a:solidFill>
                  <a:srgbClr val="FF0000"/>
                </a:solidFill>
              </a:rPr>
              <a:t>forms a straight line </a:t>
            </a:r>
            <a:r>
              <a:rPr lang="en-US" dirty="0" smtClean="0">
                <a:solidFill>
                  <a:srgbClr val="000000"/>
                </a:solidFill>
              </a:rPr>
              <a:t>when graphed.</a:t>
            </a:r>
          </a:p>
          <a:p>
            <a:pPr lvl="1"/>
            <a:r>
              <a:rPr lang="en-US" b="1" dirty="0" err="1" smtClean="0"/>
              <a:t>ID’d</a:t>
            </a:r>
            <a:r>
              <a:rPr lang="en-US" b="1" dirty="0" smtClean="0"/>
              <a:t> by the following formula: </a:t>
            </a:r>
            <a:r>
              <a:rPr lang="en-US" b="1" dirty="0" err="1" smtClean="0"/>
              <a:t>y</a:t>
            </a:r>
            <a:r>
              <a:rPr lang="en-US" b="1" dirty="0" smtClean="0"/>
              <a:t> = </a:t>
            </a:r>
            <a:r>
              <a:rPr lang="en-US" b="1" dirty="0" err="1" smtClean="0"/>
              <a:t>mx</a:t>
            </a:r>
            <a:r>
              <a:rPr lang="en-US" b="1" dirty="0" smtClean="0"/>
              <a:t> + </a:t>
            </a:r>
            <a:r>
              <a:rPr lang="en-US" b="1" dirty="0" err="1" smtClean="0"/>
              <a:t>b</a:t>
            </a:r>
            <a:endParaRPr lang="en-US" b="1" dirty="0" smtClean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Where the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variables</a:t>
            </a:r>
            <a:r>
              <a:rPr lang="en-US" b="1" dirty="0" smtClean="0">
                <a:solidFill>
                  <a:srgbClr val="FF0000"/>
                </a:solidFill>
              </a:rPr>
              <a:t> DO </a:t>
            </a:r>
            <a:r>
              <a:rPr lang="en-US" b="1" dirty="0" smtClean="0">
                <a:solidFill>
                  <a:srgbClr val="FF0000"/>
                </a:solidFill>
              </a:rPr>
              <a:t>NOT HAVE an </a:t>
            </a:r>
            <a:r>
              <a:rPr lang="en-US" b="1" dirty="0" smtClean="0">
                <a:solidFill>
                  <a:srgbClr val="FF0000"/>
                </a:solidFill>
              </a:rPr>
              <a:t>exponent other than 1.</a:t>
            </a:r>
          </a:p>
          <a:p>
            <a:pPr lvl="2"/>
            <a:r>
              <a:rPr lang="en-US" b="1" dirty="0" smtClean="0"/>
              <a:t>Ex: </a:t>
            </a:r>
            <a:r>
              <a:rPr lang="en-US" b="1" dirty="0" err="1" smtClean="0"/>
              <a:t>y</a:t>
            </a:r>
            <a:r>
              <a:rPr lang="en-US" b="1" dirty="0" smtClean="0"/>
              <a:t> = 2x - 7</a:t>
            </a:r>
          </a:p>
          <a:p>
            <a:r>
              <a:rPr lang="en-US" b="1" u="sng" dirty="0" smtClean="0"/>
              <a:t>Nonlinear Function</a:t>
            </a:r>
            <a:r>
              <a:rPr lang="en-US" b="1" dirty="0" smtClean="0">
                <a:solidFill>
                  <a:srgbClr val="000000"/>
                </a:solidFill>
              </a:rPr>
              <a:t>: A function that </a:t>
            </a:r>
            <a:r>
              <a:rPr lang="en-US" b="1" dirty="0" smtClean="0">
                <a:solidFill>
                  <a:srgbClr val="FF0000"/>
                </a:solidFill>
              </a:rPr>
              <a:t>does not result in a</a:t>
            </a:r>
            <a:r>
              <a:rPr lang="en-US" b="1" dirty="0" smtClean="0">
                <a:solidFill>
                  <a:srgbClr val="FF0000"/>
                </a:solidFill>
              </a:rPr>
              <a:t> straight </a:t>
            </a:r>
            <a:r>
              <a:rPr lang="en-US" b="1" dirty="0" smtClean="0">
                <a:solidFill>
                  <a:srgbClr val="FF0000"/>
                </a:solidFill>
              </a:rPr>
              <a:t>line </a:t>
            </a:r>
            <a:r>
              <a:rPr lang="en-US" b="1" dirty="0" smtClean="0">
                <a:solidFill>
                  <a:srgbClr val="000000"/>
                </a:solidFill>
              </a:rPr>
              <a:t>when</a:t>
            </a:r>
            <a:r>
              <a:rPr lang="en-US" b="1" dirty="0" smtClean="0">
                <a:solidFill>
                  <a:srgbClr val="000000"/>
                </a:solidFill>
              </a:rPr>
              <a:t> graphed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b="1" dirty="0" err="1" smtClean="0">
                <a:solidFill>
                  <a:srgbClr val="000000"/>
                </a:solidFill>
              </a:rPr>
              <a:t>ID’d</a:t>
            </a:r>
            <a:r>
              <a:rPr lang="en-US" b="1" dirty="0" smtClean="0">
                <a:solidFill>
                  <a:srgbClr val="000000"/>
                </a:solidFill>
              </a:rPr>
              <a:t> by any equation where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/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THERE IS an exponent on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or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b="1" dirty="0" smtClean="0">
                <a:solidFill>
                  <a:srgbClr val="000000"/>
                </a:solidFill>
              </a:rPr>
              <a:t>Ex: </a:t>
            </a:r>
            <a:r>
              <a:rPr lang="en-US" b="1" dirty="0" err="1" smtClean="0">
                <a:solidFill>
                  <a:srgbClr val="000000"/>
                </a:solidFill>
              </a:rPr>
              <a:t>y</a:t>
            </a:r>
            <a:r>
              <a:rPr lang="en-US" b="1" dirty="0" smtClean="0">
                <a:solidFill>
                  <a:srgbClr val="000000"/>
                </a:solidFill>
              </a:rPr>
              <a:t> = 2x</a:t>
            </a:r>
            <a:r>
              <a:rPr lang="en-US" b="1" baseline="30000" dirty="0" smtClean="0">
                <a:solidFill>
                  <a:srgbClr val="000000"/>
                </a:solidFill>
              </a:rPr>
              <a:t>2</a:t>
            </a:r>
            <a:r>
              <a:rPr lang="en-US" b="1" dirty="0" smtClean="0">
                <a:solidFill>
                  <a:srgbClr val="000000"/>
                </a:solidFill>
              </a:rPr>
              <a:t> + 4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5" name="Picture 4" descr="linea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343400"/>
            <a:ext cx="3865775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Functions: Linear or </a:t>
            </a:r>
            <a:r>
              <a:rPr lang="en-US" dirty="0" smtClean="0"/>
              <a:t>Nonlinear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Function		</a:t>
            </a:r>
          </a:p>
          <a:p>
            <a:pPr lvl="1"/>
            <a:r>
              <a:rPr lang="en-US" dirty="0" err="1" smtClean="0"/>
              <a:t>y</a:t>
            </a:r>
            <a:r>
              <a:rPr lang="en-US" dirty="0" smtClean="0"/>
              <a:t> = 2x - 7 		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Nonlinear Function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 = 2x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- 7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nonlinear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601" y="2819400"/>
            <a:ext cx="3492500" cy="2552700"/>
          </a:xfrm>
          <a:prstGeom prst="rect">
            <a:avLst/>
          </a:prstGeom>
        </p:spPr>
      </p:pic>
      <p:pic>
        <p:nvPicPr>
          <p:cNvPr id="7" name="Picture 6" descr="line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819400"/>
            <a:ext cx="3505200" cy="256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Functions: Linear or </a:t>
            </a:r>
            <a:r>
              <a:rPr lang="en-US" dirty="0" smtClean="0"/>
              <a:t>Nonlinear</a:t>
            </a:r>
            <a:endParaRPr lang="en-US" b="1" dirty="0"/>
          </a:p>
        </p:txBody>
      </p:sp>
      <p:pic>
        <p:nvPicPr>
          <p:cNvPr id="8" name="Content Placeholder 8" descr="coordinate plane rectangle animated.gif"/>
          <p:cNvPicPr>
            <a:picLocks noChangeAspect="1"/>
          </p:cNvPicPr>
          <p:nvPr/>
        </p:nvPicPr>
        <p:blipFill>
          <a:blip r:embed="rId2"/>
          <a:srcRect l="-31280" r="-31280"/>
          <a:stretch>
            <a:fillRect/>
          </a:stretch>
        </p:blipFill>
        <p:spPr>
          <a:xfrm>
            <a:off x="481469" y="2979738"/>
            <a:ext cx="8028661" cy="41830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1469" y="1447800"/>
            <a:ext cx="8662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This makes sense when the equations are graphed, watch as these are graphed.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33600"/>
            <a:ext cx="3886200" cy="457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Linear Function		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= 2x + 2 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1" y="2133600"/>
            <a:ext cx="3886200" cy="457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Nonlinear Function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= 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- 2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 as I walk through this one.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-6y + 24 = -30x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me through this example.</a:t>
            </a:r>
          </a:p>
          <a:p>
            <a:r>
              <a:rPr lang="en-US" b="1" u="sng" dirty="0" smtClean="0"/>
              <a:t>Example 1</a:t>
            </a:r>
            <a:r>
              <a:rPr lang="en-US" dirty="0" smtClean="0"/>
              <a:t>: Is this linear or nonlinear? How do you know?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ex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200" y="2895600"/>
            <a:ext cx="2946400" cy="3844693"/>
          </a:xfrm>
          <a:prstGeom prst="rect">
            <a:avLst/>
          </a:prstGeom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me through this example.</a:t>
            </a:r>
          </a:p>
          <a:p>
            <a:r>
              <a:rPr lang="en-US" b="1" u="sng" dirty="0" smtClean="0"/>
              <a:t>Example 2</a:t>
            </a:r>
            <a:r>
              <a:rPr lang="en-US" dirty="0" smtClean="0"/>
              <a:t>: Is this linear or nonlinear? How do you know?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ex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794000"/>
            <a:ext cx="5157972" cy="3759200"/>
          </a:xfrm>
          <a:prstGeom prst="rect">
            <a:avLst/>
          </a:prstGeom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me through this example.</a:t>
            </a:r>
          </a:p>
          <a:p>
            <a:r>
              <a:rPr lang="en-US" b="1" u="sng" dirty="0" smtClean="0"/>
              <a:t>Example 3</a:t>
            </a:r>
            <a:r>
              <a:rPr lang="en-US" dirty="0" smtClean="0"/>
              <a:t>: Is this linear or nonlinear? How do you know?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ex3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488" y="2832100"/>
            <a:ext cx="4027912" cy="3949700"/>
          </a:xfrm>
          <a:prstGeom prst="rect">
            <a:avLst/>
          </a:prstGeom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me through this example.</a:t>
            </a:r>
          </a:p>
          <a:p>
            <a:r>
              <a:rPr lang="en-US" b="1" u="sng" dirty="0" smtClean="0"/>
              <a:t>Example 4</a:t>
            </a:r>
            <a:r>
              <a:rPr lang="en-US" dirty="0" smtClean="0"/>
              <a:t>: Is this linear or nonlinear? How do you know?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3429000"/>
            <a:ext cx="7467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dirty="0" smtClean="0"/>
              <a:t>y</a:t>
            </a:r>
            <a:r>
              <a:rPr lang="en-US" sz="11000" baseline="30000" dirty="0" smtClean="0"/>
              <a:t>3</a:t>
            </a:r>
            <a:r>
              <a:rPr lang="en-US" sz="11000" dirty="0" smtClean="0"/>
              <a:t> </a:t>
            </a:r>
            <a:r>
              <a:rPr lang="en-US" sz="11000" dirty="0" smtClean="0"/>
              <a:t>= 5x</a:t>
            </a:r>
            <a:endParaRPr lang="en-US" sz="110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me through this example.</a:t>
            </a:r>
          </a:p>
          <a:p>
            <a:r>
              <a:rPr lang="en-US" b="1" u="sng" dirty="0" smtClean="0"/>
              <a:t>Example 5</a:t>
            </a:r>
            <a:r>
              <a:rPr lang="en-US" dirty="0" smtClean="0"/>
              <a:t>: Is this linear or nonlinear? How do you know?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8448" y="3429000"/>
            <a:ext cx="7467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dirty="0" err="1"/>
              <a:t>y</a:t>
            </a:r>
            <a:r>
              <a:rPr lang="en-US" sz="11000" dirty="0" smtClean="0"/>
              <a:t> = x</a:t>
            </a:r>
            <a:r>
              <a:rPr lang="en-US" sz="11000" baseline="30000" dirty="0" smtClean="0"/>
              <a:t>3</a:t>
            </a:r>
            <a:r>
              <a:rPr lang="en-US" sz="11000" dirty="0" smtClean="0"/>
              <a:t> + 2 </a:t>
            </a:r>
            <a:endParaRPr lang="en-US" sz="110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this one WITH YOUR PARTNER.</a:t>
            </a:r>
          </a:p>
          <a:p>
            <a:r>
              <a:rPr lang="en-US" b="1" u="sng" dirty="0" smtClean="0"/>
              <a:t>Example 6</a:t>
            </a:r>
            <a:r>
              <a:rPr lang="en-US" dirty="0" smtClean="0"/>
              <a:t>: Is this linear or nonlinear? How do you know?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8448" y="3429000"/>
            <a:ext cx="7467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dirty="0" err="1"/>
              <a:t>y</a:t>
            </a:r>
            <a:r>
              <a:rPr lang="en-US" sz="11000" dirty="0" smtClean="0"/>
              <a:t> = -</a:t>
            </a:r>
            <a:r>
              <a:rPr lang="en-US" sz="11000" dirty="0" err="1" smtClean="0"/>
              <a:t>x</a:t>
            </a:r>
            <a:r>
              <a:rPr lang="en-US" sz="11000" dirty="0" smtClean="0"/>
              <a:t> - 7</a:t>
            </a:r>
            <a:endParaRPr lang="en-US" sz="110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this one WITH YOUR PARTNER.</a:t>
            </a:r>
          </a:p>
          <a:p>
            <a:r>
              <a:rPr lang="en-US" b="1" u="sng" dirty="0" smtClean="0"/>
              <a:t>Example 7</a:t>
            </a:r>
            <a:r>
              <a:rPr lang="en-US" dirty="0" smtClean="0"/>
              <a:t>: Is this linear or nonlinear? How do you know?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8448" y="3429000"/>
            <a:ext cx="7467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dirty="0" err="1"/>
              <a:t>y</a:t>
            </a:r>
            <a:r>
              <a:rPr lang="en-US" sz="11000" dirty="0" smtClean="0"/>
              <a:t> = ½x</a:t>
            </a:r>
            <a:r>
              <a:rPr lang="en-US" sz="11000" baseline="30000" dirty="0" smtClean="0"/>
              <a:t>2</a:t>
            </a:r>
            <a:r>
              <a:rPr lang="en-US" sz="11000" dirty="0" smtClean="0"/>
              <a:t> -8 </a:t>
            </a:r>
            <a:endParaRPr lang="en-US" sz="110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this one ON YOUR OWN.</a:t>
            </a:r>
          </a:p>
          <a:p>
            <a:r>
              <a:rPr lang="en-US" b="1" u="sng" dirty="0" smtClean="0"/>
              <a:t>Example 8</a:t>
            </a:r>
            <a:r>
              <a:rPr lang="en-US" dirty="0" smtClean="0"/>
              <a:t>: Correctly pair the equation with the graph.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429000"/>
            <a:ext cx="4038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a) </a:t>
            </a:r>
            <a:r>
              <a:rPr lang="en-US" sz="4500" dirty="0" err="1" smtClean="0"/>
              <a:t>y</a:t>
            </a:r>
            <a:r>
              <a:rPr lang="en-US" sz="4500" dirty="0" smtClean="0"/>
              <a:t> = ¼x - 10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9" name="Picture 8" descr="ex8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648200"/>
            <a:ext cx="4038600" cy="1930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" y="4625370"/>
            <a:ext cx="4038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b</a:t>
            </a:r>
            <a:r>
              <a:rPr lang="en-US" sz="4500" dirty="0" smtClean="0"/>
              <a:t>) </a:t>
            </a:r>
            <a:r>
              <a:rPr lang="en-US" sz="4500" dirty="0" err="1" smtClean="0"/>
              <a:t>y</a:t>
            </a:r>
            <a:r>
              <a:rPr lang="en-US" sz="4500" dirty="0" smtClean="0"/>
              <a:t> = 2x</a:t>
            </a:r>
            <a:r>
              <a:rPr lang="en-US" sz="4500" baseline="30000" dirty="0" smtClean="0"/>
              <a:t>2</a:t>
            </a:r>
            <a:r>
              <a:rPr lang="en-US" sz="4500" dirty="0" smtClean="0"/>
              <a:t> + 2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1" name="Picture 10" descr="ex82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626204"/>
            <a:ext cx="2886075" cy="1869596"/>
          </a:xfrm>
          <a:prstGeom prst="rect">
            <a:avLst/>
          </a:prstGeom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this one ON YOUR OWN.</a:t>
            </a:r>
          </a:p>
          <a:p>
            <a:r>
              <a:rPr lang="en-US" b="1" u="sng" dirty="0" smtClean="0"/>
              <a:t>Example 9</a:t>
            </a:r>
            <a:r>
              <a:rPr lang="en-US" dirty="0" smtClean="0"/>
              <a:t>: Correctly pair the equation with the graph.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429000"/>
            <a:ext cx="4038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a) </a:t>
            </a:r>
            <a:r>
              <a:rPr lang="en-US" sz="4500" dirty="0" err="1" smtClean="0"/>
              <a:t>y</a:t>
            </a:r>
            <a:r>
              <a:rPr lang="en-US" sz="4500" dirty="0" smtClean="0"/>
              <a:t> = ½x - 3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625370"/>
            <a:ext cx="4038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b</a:t>
            </a:r>
            <a:r>
              <a:rPr lang="en-US" sz="4500" dirty="0" smtClean="0"/>
              <a:t>) </a:t>
            </a:r>
            <a:r>
              <a:rPr lang="en-US" sz="4500" dirty="0" err="1" smtClean="0"/>
              <a:t>y</a:t>
            </a:r>
            <a:r>
              <a:rPr lang="en-US" sz="4500" dirty="0" smtClean="0"/>
              <a:t> = -½x -3</a:t>
            </a:r>
            <a:endParaRPr lang="en-US" dirty="0"/>
          </a:p>
        </p:txBody>
      </p:sp>
      <p:pic>
        <p:nvPicPr>
          <p:cNvPr id="8" name="Picture 7" descr="ex9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743200"/>
            <a:ext cx="2755900" cy="1803400"/>
          </a:xfrm>
          <a:prstGeom prst="rect">
            <a:avLst/>
          </a:prstGeom>
        </p:spPr>
      </p:pic>
      <p:pic>
        <p:nvPicPr>
          <p:cNvPr id="12" name="Picture 11" descr="ex92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625370"/>
            <a:ext cx="37211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Agree (Thumbs UP) or Disagree (Thumbs DOWN) with the following statement.</a:t>
            </a:r>
          </a:p>
          <a:p>
            <a:r>
              <a:rPr lang="en-US" b="1" u="sng" dirty="0" smtClean="0"/>
              <a:t>Example 10</a:t>
            </a:r>
            <a:r>
              <a:rPr lang="en-US" dirty="0" smtClean="0"/>
              <a:t>: </a:t>
            </a:r>
            <a:r>
              <a:rPr lang="en-US" sz="6000" dirty="0" smtClean="0"/>
              <a:t>A linear function can be identified by an equation (</a:t>
            </a:r>
            <a:r>
              <a:rPr lang="en-US" sz="6000" dirty="0" err="1" smtClean="0"/>
              <a:t>y</a:t>
            </a:r>
            <a:r>
              <a:rPr lang="en-US" sz="6000" dirty="0" smtClean="0"/>
              <a:t> = </a:t>
            </a:r>
            <a:r>
              <a:rPr lang="en-US" sz="6000" dirty="0" err="1" smtClean="0"/>
              <a:t>mx</a:t>
            </a:r>
            <a:r>
              <a:rPr lang="en-US" sz="6000" dirty="0" smtClean="0"/>
              <a:t> + </a:t>
            </a:r>
            <a:r>
              <a:rPr lang="en-US" sz="6000" dirty="0" err="1" smtClean="0"/>
              <a:t>b</a:t>
            </a:r>
            <a:r>
              <a:rPr lang="en-US" sz="6000" dirty="0" smtClean="0"/>
              <a:t>) where </a:t>
            </a:r>
            <a:r>
              <a:rPr lang="en-US" sz="6000" dirty="0" err="1" smtClean="0"/>
              <a:t>x</a:t>
            </a:r>
            <a:r>
              <a:rPr lang="en-US" sz="6000" dirty="0" smtClean="0"/>
              <a:t> has an exponent of 2 or greater.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= 5x – 6y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Functions: Linear or Nonlinear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Agree (Thumbs UP) or Disagree (Thumbs DOWN) with the following statement.</a:t>
            </a:r>
          </a:p>
          <a:p>
            <a:r>
              <a:rPr lang="en-US" b="1" u="sng" dirty="0" smtClean="0"/>
              <a:t>Example 11</a:t>
            </a:r>
            <a:r>
              <a:rPr lang="en-US" dirty="0" smtClean="0"/>
              <a:t>: </a:t>
            </a:r>
            <a:r>
              <a:rPr lang="en-US" sz="6000" dirty="0" smtClean="0"/>
              <a:t>A nonlinear function looks like a line when graphed.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Topics on BIG QUIZ!</a:t>
            </a:r>
          </a:p>
          <a:p>
            <a:pPr lvl="1"/>
            <a:r>
              <a:rPr lang="en-US" dirty="0" smtClean="0"/>
              <a:t>Identifying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Converting equations from standard form to slope intercept form.</a:t>
            </a:r>
          </a:p>
          <a:p>
            <a:pPr lvl="1"/>
            <a:r>
              <a:rPr lang="en-US" dirty="0" smtClean="0"/>
              <a:t>Writing equations given a graph.</a:t>
            </a:r>
          </a:p>
          <a:p>
            <a:pPr lvl="1"/>
            <a:r>
              <a:rPr lang="en-US" dirty="0" smtClean="0"/>
              <a:t>Identifying the ordered pair of the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Identifying the </a:t>
            </a:r>
            <a:r>
              <a:rPr lang="en-US" dirty="0" err="1" smtClean="0"/>
              <a:t>y</a:t>
            </a:r>
            <a:r>
              <a:rPr lang="en-US" dirty="0" smtClean="0"/>
              <a:t> value, given an </a:t>
            </a:r>
            <a:r>
              <a:rPr lang="en-US" dirty="0" err="1" smtClean="0"/>
              <a:t>x</a:t>
            </a:r>
            <a:r>
              <a:rPr lang="en-US" dirty="0" smtClean="0"/>
              <a:t> value.</a:t>
            </a:r>
          </a:p>
          <a:p>
            <a:pPr lvl="1"/>
            <a:r>
              <a:rPr lang="en-US" dirty="0" smtClean="0"/>
              <a:t>Identifying equations and pictures as linear or nonlinear.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– Worksheet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(12</a:t>
            </a:r>
            <a:r>
              <a:rPr lang="en-US" baseline="30000" dirty="0" smtClean="0"/>
              <a:t>1</a:t>
            </a:r>
            <a:r>
              <a:rPr lang="en-US" dirty="0" smtClean="0"/>
              <a:t>),   (21/3),   (6 + 6)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clear off your desk of everything except your pencil, your calculator, and a plain sheet of paper.</a:t>
            </a:r>
          </a:p>
          <a:p>
            <a:endParaRPr lang="en-US" dirty="0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  <a:p>
            <a:r>
              <a:rPr lang="en-US" b="1" dirty="0" smtClean="0"/>
              <a:t>The longer it takes you to do this, the less time you will have for your quiz!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 me through this one.</a:t>
            </a:r>
          </a:p>
          <a:p>
            <a:r>
              <a:rPr lang="en-US" dirty="0" smtClean="0"/>
              <a:t>Convert the equation and ID the slope and </a:t>
            </a:r>
            <a:r>
              <a:rPr lang="en-US" dirty="0" err="1" smtClean="0"/>
              <a:t>y-int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9x = -18 + 27y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147</TotalTime>
  <Words>2606</Words>
  <Application>Microsoft Macintosh PowerPoint</Application>
  <PresentationFormat>On-screen Show (4:3)</PresentationFormat>
  <Paragraphs>300</Paragraphs>
  <Slides>84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Median</vt:lpstr>
      <vt:lpstr>Slide 1</vt:lpstr>
      <vt:lpstr>Do Now – (6 x 2),   (31),   (10 + 2)</vt:lpstr>
      <vt:lpstr>Weekly Agenda</vt:lpstr>
      <vt:lpstr>Today’s Objective</vt:lpstr>
      <vt:lpstr>Converting from Standard Form to Slope-Intercept Form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Example 8</vt:lpstr>
      <vt:lpstr>Example 9</vt:lpstr>
      <vt:lpstr>Example 10</vt:lpstr>
      <vt:lpstr>Example 11</vt:lpstr>
      <vt:lpstr>Example 12</vt:lpstr>
      <vt:lpstr>Example 13</vt:lpstr>
      <vt:lpstr>Example 114</vt:lpstr>
      <vt:lpstr>Exit Ticket</vt:lpstr>
      <vt:lpstr>Do Now – (32 + 31),   (√16),   (√121)</vt:lpstr>
      <vt:lpstr>Today’s Agenda</vt:lpstr>
      <vt:lpstr>Whiteboard Practice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Example 8</vt:lpstr>
      <vt:lpstr>Example 9</vt:lpstr>
      <vt:lpstr>Example 10</vt:lpstr>
      <vt:lpstr>Example 11</vt:lpstr>
      <vt:lpstr>Example 12</vt:lpstr>
      <vt:lpstr>Example 13</vt:lpstr>
      <vt:lpstr>Example 14</vt:lpstr>
      <vt:lpstr>Example 15</vt:lpstr>
      <vt:lpstr>Example 16</vt:lpstr>
      <vt:lpstr>Example 17</vt:lpstr>
      <vt:lpstr>Example 18</vt:lpstr>
      <vt:lpstr>Example 19</vt:lpstr>
      <vt:lpstr>Example 20</vt:lpstr>
      <vt:lpstr>Exit Ticket</vt:lpstr>
      <vt:lpstr>Exit Ticket</vt:lpstr>
      <vt:lpstr>Do Now – (√144),   (√25),   (10 + 2)</vt:lpstr>
      <vt:lpstr>Today’s Objective </vt:lpstr>
      <vt:lpstr>Identifying Coordinates &amp; Values</vt:lpstr>
      <vt:lpstr>Identifying Coordinates &amp; Values</vt:lpstr>
      <vt:lpstr>Example 1 – Watch as I walk through  this one.</vt:lpstr>
      <vt:lpstr>Example 2 – Watch as I walk through this one.</vt:lpstr>
      <vt:lpstr>Example 3 – Watch as I walk through this one.</vt:lpstr>
      <vt:lpstr>Example 4 – Walk me through this one.</vt:lpstr>
      <vt:lpstr>Example 5 – Walk me through this one.</vt:lpstr>
      <vt:lpstr>Example 6 – Work on this one with your partner.</vt:lpstr>
      <vt:lpstr>Example 7 – Work on this one with your partner.</vt:lpstr>
      <vt:lpstr>Example 8 – Work on this one with your partner.</vt:lpstr>
      <vt:lpstr>Example 9 – Work on this on your own.</vt:lpstr>
      <vt:lpstr>Example 10 – Work on this on your own.</vt:lpstr>
      <vt:lpstr>Example 11 – Work on this on your own.</vt:lpstr>
      <vt:lpstr>Example 12 – Work on this on your own.</vt:lpstr>
      <vt:lpstr>Exit Ticket</vt:lpstr>
      <vt:lpstr>Exit Ticket</vt:lpstr>
      <vt:lpstr>Do Now – (6 x 2),   (3 x 2),    (4 + 8)</vt:lpstr>
      <vt:lpstr>Today’s Objective</vt:lpstr>
      <vt:lpstr>Functions: Linear or Nonlinear</vt:lpstr>
      <vt:lpstr>Functions: Linear or Nonlinear</vt:lpstr>
      <vt:lpstr> Functions: Linear or Nonlinear</vt:lpstr>
      <vt:lpstr> Functions: Linear or Nonlinear</vt:lpstr>
      <vt:lpstr>Functions: Linear or Nonlinear</vt:lpstr>
      <vt:lpstr>Functions: Linear or Nonlinear</vt:lpstr>
      <vt:lpstr>Functions: Linear or Nonlinear</vt:lpstr>
      <vt:lpstr>Functions: Linear or Nonlinear</vt:lpstr>
      <vt:lpstr>Functions: Linear or Nonlinear</vt:lpstr>
      <vt:lpstr>Functions: Linear or Nonlinear</vt:lpstr>
      <vt:lpstr>Functions: Linear or Nonlinear</vt:lpstr>
      <vt:lpstr>Functions: Linear or Nonlinear</vt:lpstr>
      <vt:lpstr>Functions: Linear or Nonlinear</vt:lpstr>
      <vt:lpstr>Functions: Linear or Nonlinear</vt:lpstr>
      <vt:lpstr>Functions: Linear or Nonlinear</vt:lpstr>
      <vt:lpstr>Quiz Overview</vt:lpstr>
      <vt:lpstr>Exit Ticket</vt:lpstr>
      <vt:lpstr>Exit Ticket</vt:lpstr>
      <vt:lpstr>Do Now – (121),   (21/3),   (6 + 6)</vt:lpstr>
    </vt:vector>
  </TitlesOfParts>
  <Company>John Carroll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Misconish</dc:creator>
  <cp:lastModifiedBy>Emily Misconish</cp:lastModifiedBy>
  <cp:revision>11</cp:revision>
  <dcterms:created xsi:type="dcterms:W3CDTF">2012-12-02T21:50:07Z</dcterms:created>
  <dcterms:modified xsi:type="dcterms:W3CDTF">2012-12-02T23:53:20Z</dcterms:modified>
</cp:coreProperties>
</file>