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Default Extension="tiff" ContentType="image/tiff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304" r:id="rId6"/>
    <p:sldId id="305" r:id="rId7"/>
    <p:sldId id="306" r:id="rId8"/>
    <p:sldId id="307" r:id="rId9"/>
    <p:sldId id="308" r:id="rId10"/>
    <p:sldId id="267" r:id="rId11"/>
    <p:sldId id="258" r:id="rId12"/>
    <p:sldId id="259" r:id="rId13"/>
    <p:sldId id="270" r:id="rId14"/>
    <p:sldId id="269" r:id="rId15"/>
    <p:sldId id="276" r:id="rId16"/>
    <p:sldId id="268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71" r:id="rId26"/>
    <p:sldId id="287" r:id="rId27"/>
    <p:sldId id="288" r:id="rId28"/>
    <p:sldId id="289" r:id="rId29"/>
    <p:sldId id="290" r:id="rId30"/>
    <p:sldId id="272" r:id="rId31"/>
    <p:sldId id="292" r:id="rId32"/>
    <p:sldId id="273" r:id="rId33"/>
    <p:sldId id="293" r:id="rId34"/>
    <p:sldId id="274" r:id="rId35"/>
    <p:sldId id="294" r:id="rId36"/>
    <p:sldId id="300" r:id="rId37"/>
    <p:sldId id="291" r:id="rId38"/>
    <p:sldId id="309" r:id="rId39"/>
    <p:sldId id="297" r:id="rId40"/>
    <p:sldId id="310" r:id="rId41"/>
    <p:sldId id="295" r:id="rId42"/>
    <p:sldId id="311" r:id="rId43"/>
    <p:sldId id="298" r:id="rId44"/>
    <p:sldId id="313" r:id="rId45"/>
    <p:sldId id="299" r:id="rId46"/>
    <p:sldId id="303" r:id="rId47"/>
    <p:sldId id="301" r:id="rId48"/>
    <p:sldId id="312" r:id="rId49"/>
    <p:sldId id="314" r:id="rId5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22C16"/>
    <a:srgbClr val="0C788E"/>
    <a:srgbClr val="025198"/>
    <a:srgbClr val="000099"/>
    <a:srgbClr val="1C1C1C"/>
    <a:srgbClr val="3366FF"/>
    <a:srgbClr val="004C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howGuides="1">
      <p:cViewPr varScale="1">
        <p:scale>
          <a:sx n="35" d="100"/>
          <a:sy n="35" d="100"/>
        </p:scale>
        <p:origin x="-1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Quiz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3rd Period</c:v>
                </c:pt>
                <c:pt idx="1">
                  <c:v>5th Period</c:v>
                </c:pt>
                <c:pt idx="2">
                  <c:v>6th Period</c:v>
                </c:pt>
                <c:pt idx="3">
                  <c:v>7th Period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76.0</c:v>
                </c:pt>
                <c:pt idx="1">
                  <c:v>89.0</c:v>
                </c:pt>
                <c:pt idx="2">
                  <c:v>77.0</c:v>
                </c:pt>
                <c:pt idx="3">
                  <c:v>78.0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Big Goal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3rd Period</c:v>
                </c:pt>
                <c:pt idx="1">
                  <c:v>5th Period</c:v>
                </c:pt>
                <c:pt idx="2">
                  <c:v>6th Period</c:v>
                </c:pt>
                <c:pt idx="3">
                  <c:v>7th Period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85.0</c:v>
                </c:pt>
                <c:pt idx="1">
                  <c:v>85.0</c:v>
                </c:pt>
                <c:pt idx="2">
                  <c:v>85.0</c:v>
                </c:pt>
                <c:pt idx="3">
                  <c:v>85.0</c:v>
                </c:pt>
              </c:numCache>
            </c:numRef>
          </c:val>
        </c:ser>
        <c:axId val="906191688"/>
        <c:axId val="505473656"/>
      </c:barChart>
      <c:catAx>
        <c:axId val="906191688"/>
        <c:scaling>
          <c:orientation val="minMax"/>
        </c:scaling>
        <c:axPos val="b"/>
        <c:tickLblPos val="nextTo"/>
        <c:crossAx val="505473656"/>
        <c:crosses val="autoZero"/>
        <c:auto val="1"/>
        <c:lblAlgn val="ctr"/>
        <c:lblOffset val="100"/>
      </c:catAx>
      <c:valAx>
        <c:axId val="505473656"/>
        <c:scaling>
          <c:orientation val="minMax"/>
        </c:scaling>
        <c:axPos val="l"/>
        <c:majorGridlines/>
        <c:numFmt formatCode="General" sourceLinked="1"/>
        <c:tickLblPos val="nextTo"/>
        <c:crossAx val="9061916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DA477-9F35-244E-836C-86C50F5463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F4118-DCF9-6142-B0E5-6B9A4A964C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E3A6-29BD-4F4D-9A4E-DC132BA279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9CD65-0190-AC4E-80C7-562864AD4B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0671-A13C-6F4D-ABC6-C6B7C873A7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38D10-76B0-F242-A2D3-AC095DD77B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ED50-B34B-134E-8A41-A86E10F4EB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E820-78A8-134F-BEC4-5495BE676E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6747A-EFD0-474A-94C2-88079DD6E5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6666-95BF-A64C-A40B-F9D34237ED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FBB22-30CA-4642-8CDD-913AB96862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4430D8-A9BB-8542-A63D-4E668A4650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ainpop.com/math/geometryandmeasurement/angles/" TargetMode="Externa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tif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323850" y="4725988"/>
            <a:ext cx="5832475" cy="647700"/>
          </a:xfrm>
        </p:spPr>
        <p:txBody>
          <a:bodyPr/>
          <a:lstStyle/>
          <a:p>
            <a:pPr algn="l" eaLnBrk="1" hangingPunct="1"/>
            <a:r>
              <a:rPr lang="es-UY" sz="5000" b="1" dirty="0" smtClean="0">
                <a:solidFill>
                  <a:srgbClr val="990000"/>
                </a:solidFill>
              </a:rPr>
              <a:t>Unit 8, Week 2 - Angles</a:t>
            </a:r>
            <a:endParaRPr lang="es-ES" sz="5000" b="1" dirty="0">
              <a:solidFill>
                <a:srgbClr val="990000"/>
              </a:solidFill>
            </a:endParaRPr>
          </a:p>
        </p:txBody>
      </p:sp>
      <p:sp>
        <p:nvSpPr>
          <p:cNvPr id="13315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589588"/>
            <a:ext cx="5113338" cy="1295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s-UY" sz="2000" dirty="0" smtClean="0">
                <a:solidFill>
                  <a:srgbClr val="990000"/>
                </a:solidFill>
              </a:rPr>
              <a:t>SPI 3.4</a:t>
            </a:r>
            <a:endParaRPr lang="es-ES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Today’s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500" dirty="0" smtClean="0"/>
              <a:t>SWBAT define and identify</a:t>
            </a:r>
            <a:r>
              <a:rPr lang="en-US" sz="4500" dirty="0" smtClean="0"/>
              <a:t> transversals, parallel lines, alternate interior angles, corresponding angles, alternate exterior angles, complementary angles, supplementary angles, and straight angles.</a:t>
            </a:r>
          </a:p>
          <a:p>
            <a:pPr eaLnBrk="1" hangingPunct="1">
              <a:buFontTx/>
              <a:buNone/>
              <a:defRPr/>
            </a:pPr>
            <a:endParaRPr lang="en-US" sz="4500" dirty="0" smtClean="0"/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219200"/>
            <a:ext cx="225425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BrainPOP!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BrainPOP!</a:t>
            </a:r>
            <a:r>
              <a:rPr lang="en-US" smtClean="0"/>
              <a:t> - Angles</a:t>
            </a:r>
          </a:p>
        </p:txBody>
      </p:sp>
      <p:pic>
        <p:nvPicPr>
          <p:cNvPr id="22532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286000"/>
            <a:ext cx="452278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Angles</a:t>
            </a:r>
          </a:p>
        </p:txBody>
      </p:sp>
      <p:pic>
        <p:nvPicPr>
          <p:cNvPr id="2457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0600" y="3505200"/>
            <a:ext cx="368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Every triangle and geometric shape we encounter is made of angles. As long as we know the measurement of one angle, we can find the measurement of many other angles.</a:t>
            </a:r>
          </a:p>
          <a:p>
            <a:pPr eaLnBrk="1" hangingPunct="1"/>
            <a:r>
              <a:rPr lang="en-US" smtClean="0"/>
              <a:t>Today, we will introduce angles and identify the type of angle given.</a:t>
            </a:r>
          </a:p>
          <a:p>
            <a:pPr eaLnBrk="1" hangingPunct="1"/>
            <a:r>
              <a:rPr lang="en-US" smtClean="0"/>
              <a:t>This week, we will work with angles</a:t>
            </a:r>
            <a:br>
              <a:rPr lang="en-US" smtClean="0"/>
            </a:br>
            <a:r>
              <a:rPr lang="en-US" smtClean="0"/>
              <a:t>more and determine the missing angle</a:t>
            </a:r>
            <a:br>
              <a:rPr lang="en-US" smtClean="0"/>
            </a:br>
            <a:r>
              <a:rPr lang="en-US" smtClean="0"/>
              <a:t>given an 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tx1"/>
                </a:solidFill>
              </a:rPr>
              <a:t>Angles</a:t>
            </a:r>
            <a:endParaRPr lang="en-US" b="1" u="sng" dirty="0" smtClean="0">
              <a:solidFill>
                <a:schemeClr val="tx1"/>
              </a:solidFill>
            </a:endParaRP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86000"/>
            <a:ext cx="3521075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1325" y="4114800"/>
            <a:ext cx="36226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2088" y="3429000"/>
            <a:ext cx="646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5888" y="4216400"/>
            <a:ext cx="646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325"/>
            <a:ext cx="8229600" cy="5211763"/>
          </a:xfrm>
        </p:spPr>
        <p:txBody>
          <a:bodyPr/>
          <a:lstStyle/>
          <a:p>
            <a:pPr eaLnBrk="1" hangingPunct="1"/>
            <a:r>
              <a:rPr lang="en-US" dirty="0" smtClean="0"/>
              <a:t>Let’s go over some new vocabulary words before we begin.</a:t>
            </a:r>
          </a:p>
          <a:p>
            <a:pPr eaLnBrk="1" hangingPunct="1">
              <a:buFontTx/>
              <a:buAutoNum type="arabicPeriod"/>
            </a:pPr>
            <a:r>
              <a:rPr lang="en-US" b="1" u="sng" dirty="0" smtClean="0">
                <a:solidFill>
                  <a:srgbClr val="000000"/>
                </a:solidFill>
              </a:rPr>
              <a:t>Angle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Formed by two rays that share a </a:t>
            </a:r>
            <a:r>
              <a:rPr lang="en-US" b="1" dirty="0" smtClean="0">
                <a:solidFill>
                  <a:srgbClr val="FF0000"/>
                </a:solidFill>
              </a:rPr>
              <a:t>vertex </a:t>
            </a:r>
            <a:r>
              <a:rPr lang="en-US" dirty="0" smtClean="0">
                <a:solidFill>
                  <a:srgbClr val="FF0000"/>
                </a:solidFill>
              </a:rPr>
              <a:t>or the same endpoint. </a:t>
            </a:r>
          </a:p>
          <a:p>
            <a:pPr marL="914400" lvl="1" indent="-514350" eaLnBrk="1" hangingPunct="1"/>
            <a:r>
              <a:rPr lang="en-US" dirty="0" smtClean="0"/>
              <a:t>There are 3 ways to name an angle:</a:t>
            </a:r>
          </a:p>
          <a:p>
            <a:pPr marL="1314450" lvl="2" indent="-514350" eaLnBrk="1" hangingPunct="1">
              <a:buFontTx/>
              <a:buAutoNum type="arabicPeriod"/>
            </a:pPr>
            <a:r>
              <a:rPr lang="en-US" dirty="0" smtClean="0"/>
              <a:t>Angle ABC  or          ABC</a:t>
            </a:r>
            <a:br>
              <a:rPr lang="en-US" dirty="0" smtClean="0"/>
            </a:br>
            <a:endParaRPr lang="en-US" dirty="0" smtClean="0"/>
          </a:p>
          <a:p>
            <a:pPr marL="1314450" lvl="2" indent="-514350" eaLnBrk="1" hangingPunct="1">
              <a:buFontTx/>
              <a:buAutoNum type="arabicPeriod"/>
            </a:pPr>
            <a:r>
              <a:rPr lang="en-US" dirty="0" smtClean="0"/>
              <a:t>Angle CBA  or          CBA</a:t>
            </a:r>
            <a:br>
              <a:rPr lang="en-US" dirty="0" smtClean="0"/>
            </a:br>
            <a:endParaRPr lang="en-US" dirty="0" smtClean="0"/>
          </a:p>
          <a:p>
            <a:pPr marL="1314450" lvl="2" indent="-514350" eaLnBrk="1" hangingPunct="1">
              <a:buFontTx/>
              <a:buAutoNum type="arabicPeriod"/>
            </a:pPr>
            <a:r>
              <a:rPr lang="en-US" dirty="0" smtClean="0"/>
              <a:t>Angle B       or            B</a:t>
            </a:r>
          </a:p>
          <a:p>
            <a:pPr marL="914400" lvl="1" indent="-514350"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2560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978400"/>
            <a:ext cx="646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tx1"/>
                </a:solidFill>
              </a:rPr>
              <a:t>Angles</a:t>
            </a:r>
            <a:endParaRPr lang="en-US" b="1" u="sng" dirty="0" smtClean="0">
              <a:solidFill>
                <a:schemeClr val="tx1"/>
              </a:solidFill>
            </a:endParaRPr>
          </a:p>
        </p:txBody>
      </p:sp>
      <p:pic>
        <p:nvPicPr>
          <p:cNvPr id="2662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14600"/>
            <a:ext cx="56197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0" y="731838"/>
            <a:ext cx="9144000" cy="4906962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2"/>
            </a:pPr>
            <a:r>
              <a:rPr lang="en-US" b="1" u="sng" dirty="0" smtClean="0">
                <a:solidFill>
                  <a:srgbClr val="000000"/>
                </a:solidFill>
              </a:rPr>
              <a:t>Straight Angle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An angle with a measure of 180°.</a:t>
            </a:r>
          </a:p>
          <a:p>
            <a:pPr marL="914400" lvl="1" indent="-514350" eaLnBrk="1" hangingPunct="1"/>
            <a:r>
              <a:rPr lang="en-US" dirty="0" smtClean="0"/>
              <a:t>Looks like a straight line.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Tx/>
              <a:buAutoNum type="arabicPeriod" startAt="2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Angles</a:t>
            </a:r>
            <a:endParaRPr 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5225"/>
            <a:ext cx="82296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3"/>
            </a:pPr>
            <a:r>
              <a:rPr lang="en-US" b="1" u="sng" dirty="0" smtClean="0">
                <a:solidFill>
                  <a:srgbClr val="000000"/>
                </a:solidFill>
              </a:rPr>
              <a:t>Complementary Angles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Two angles that have a combined measure of 90°.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Look for a </a:t>
            </a:r>
            <a:r>
              <a:rPr lang="en-US" dirty="0" smtClean="0">
                <a:solidFill>
                  <a:srgbClr val="FF0000"/>
                </a:solidFill>
              </a:rPr>
              <a:t>right angle </a:t>
            </a:r>
            <a:r>
              <a:rPr lang="en-US" dirty="0" smtClean="0">
                <a:solidFill>
                  <a:srgbClr val="000000"/>
                </a:solidFill>
              </a:rPr>
              <a:t>to help identify.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Angle U &amp; Angle V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are complementary.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Angle Y &amp; Angle X are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complementary.</a:t>
            </a:r>
          </a:p>
          <a:p>
            <a:pPr marL="914400" lvl="1" indent="-514350" eaLnBrk="1" hangingPunct="1"/>
            <a:endParaRPr lang="en-US" dirty="0" smtClean="0">
              <a:solidFill>
                <a:srgbClr val="FF0000"/>
              </a:solidFill>
            </a:endParaRPr>
          </a:p>
          <a:p>
            <a:pPr marL="514350" indent="-514350" eaLnBrk="1" hangingPunct="1"/>
            <a:endParaRPr lang="en-US" dirty="0" smtClean="0"/>
          </a:p>
        </p:txBody>
      </p:sp>
      <p:pic>
        <p:nvPicPr>
          <p:cNvPr id="27652" name="Picture 3" descr="comp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40125"/>
            <a:ext cx="30670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6275" y="2209800"/>
            <a:ext cx="1889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0000"/>
                </a:solidFill>
              </a:rPr>
              <a:t>Angles</a:t>
            </a:r>
            <a:endParaRPr lang="en-US" b="1" u="sng" dirty="0" smtClean="0">
              <a:solidFill>
                <a:srgbClr val="0000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4"/>
            </a:pPr>
            <a:r>
              <a:rPr lang="en-US" b="1" u="sng" dirty="0" smtClean="0"/>
              <a:t>Supplementary Angles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Two angles that have a combined measure of 180°.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Look for a straight angle to help identify.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Angles Q &amp; T are supplementary.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Angles R &amp; S are supplementary.</a:t>
            </a:r>
          </a:p>
        </p:txBody>
      </p:sp>
      <p:pic>
        <p:nvPicPr>
          <p:cNvPr id="28676" name="Picture 6" descr="supp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05200"/>
            <a:ext cx="3071813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114800"/>
            <a:ext cx="3543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1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2438400" y="4800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V="1">
            <a:off x="4495800" y="33528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105400" y="4267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7338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2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eaLnBrk="1" hangingPunct="1"/>
            <a:endParaRPr lang="en-US" smtClean="0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 flipH="1">
            <a:off x="22098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 flipV="1">
            <a:off x="2590800" y="33528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5029200" y="4648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 flipV="1">
            <a:off x="5029200" y="30480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55626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30480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3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eaLnBrk="1" hangingPunct="1"/>
            <a:endParaRPr lang="en-US" smtClean="0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 flipH="1" flipV="1">
            <a:off x="2590800" y="3124200"/>
            <a:ext cx="3733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Line 8"/>
          <p:cNvSpPr>
            <a:spLocks noChangeShapeType="1"/>
          </p:cNvSpPr>
          <p:nvPr/>
        </p:nvSpPr>
        <p:spPr bwMode="auto">
          <a:xfrm flipV="1">
            <a:off x="4114800" y="2819400"/>
            <a:ext cx="1981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5257800" y="4343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75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3810000" y="4495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75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Now –</a:t>
            </a:r>
            <a:r>
              <a:rPr lang="en-US" dirty="0" smtClean="0"/>
              <a:t> (√1), (21/3), (√169)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Please pick </a:t>
            </a:r>
            <a:r>
              <a:rPr lang="en-US" dirty="0" smtClean="0"/>
              <a:t>up your notes and tracker!</a:t>
            </a:r>
            <a:endParaRPr lang="en-US" dirty="0" smtClean="0"/>
          </a:p>
          <a:p>
            <a:pPr eaLnBrk="1" hangingPunct="1">
              <a:buFontTx/>
              <a:buAutoNum type="arabicPeriod"/>
            </a:pPr>
            <a:r>
              <a:rPr lang="en-US" dirty="0" smtClean="0"/>
              <a:t>Write </a:t>
            </a:r>
            <a:r>
              <a:rPr lang="en-US" dirty="0" smtClean="0"/>
              <a:t>the equation for the Pythagorean theorem and identify each variable in the equation.</a:t>
            </a:r>
            <a:endParaRPr lang="en-US" dirty="0" smtClean="0"/>
          </a:p>
          <a:p>
            <a:pPr eaLnBrk="1" hangingPunct="1">
              <a:buFontTx/>
              <a:buAutoNum type="arabicPeriod"/>
            </a:pPr>
            <a:r>
              <a:rPr lang="en-US" dirty="0" smtClean="0"/>
              <a:t>Write an </a:t>
            </a:r>
            <a:r>
              <a:rPr lang="en-US" b="1" dirty="0" smtClean="0"/>
              <a:t>expression</a:t>
            </a:r>
            <a:r>
              <a:rPr lang="en-US" dirty="0" smtClean="0"/>
              <a:t> of how </a:t>
            </a:r>
            <a:br>
              <a:rPr lang="en-US" dirty="0" smtClean="0"/>
            </a:br>
            <a:r>
              <a:rPr lang="en-US" dirty="0" smtClean="0"/>
              <a:t>you would find the length of</a:t>
            </a:r>
            <a:br>
              <a:rPr lang="en-US" dirty="0" smtClean="0"/>
            </a:br>
            <a:r>
              <a:rPr lang="en-US" dirty="0" smtClean="0"/>
              <a:t>leg </a:t>
            </a:r>
            <a:r>
              <a:rPr lang="en-US" dirty="0" err="1" smtClean="0"/>
              <a:t>n</a:t>
            </a:r>
            <a:r>
              <a:rPr lang="en-US" dirty="0" smtClean="0"/>
              <a:t>? – </a:t>
            </a:r>
            <a:r>
              <a:rPr lang="en-US" b="1" dirty="0" smtClean="0"/>
              <a:t>DO NOT SOLVE!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/>
              <a:t>Write </a:t>
            </a:r>
            <a:r>
              <a:rPr lang="en-US" dirty="0" smtClean="0"/>
              <a:t>a triplet of numbers that represent the lengths of a right triangle and satisfy the Pythagorean theorem.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9800" y="2859087"/>
            <a:ext cx="2971800" cy="2170113"/>
            <a:chOff x="96" y="1248"/>
            <a:chExt cx="1872" cy="1367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80" y="1296"/>
              <a:ext cx="1488" cy="912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104" y="2208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/>
                <a:t>5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200" y="1248"/>
              <a:ext cx="41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/>
                <a:t>11</a:t>
              </a: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96" y="1536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/>
                <a:t>n</a:t>
              </a:r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629400" y="4154487"/>
            <a:ext cx="3048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4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eaLnBrk="1" hangingPunct="1"/>
            <a:endParaRPr lang="en-US" smtClean="0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438400" y="5257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3886200" y="2895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267200" y="4800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65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886200" y="3962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 flipV="1">
            <a:off x="3886200" y="32766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5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eaLnBrk="1" hangingPunct="1"/>
            <a:endParaRPr lang="en-US" smtClean="0"/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 flipH="1">
            <a:off x="2209800" y="4495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 flipV="1">
            <a:off x="2590800" y="32004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5029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 flipV="1">
            <a:off x="5029200" y="28956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5562600" y="3886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0480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6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eaLnBrk="1" hangingPunct="1"/>
            <a:endParaRPr lang="en-US" smtClean="0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2667000" y="5562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V="1">
            <a:off x="41148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449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2766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90</a:t>
            </a:r>
            <a:r>
              <a:rPr lang="en-US">
                <a:ea typeface="Times New Roman" pitchFamily="-65" charset="0"/>
                <a:cs typeface="Times New Roman" pitchFamily="-65" charset="0"/>
              </a:rPr>
              <a:t>º</a:t>
            </a:r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 flipV="1">
            <a:off x="4114800" y="39624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7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lvl="1" eaLnBrk="1" hangingPunct="1"/>
            <a:r>
              <a:rPr lang="en-US" smtClean="0"/>
              <a:t>Measure of angle 1:   110°</a:t>
            </a:r>
          </a:p>
          <a:p>
            <a:pPr lvl="1" eaLnBrk="1" hangingPunct="1"/>
            <a:r>
              <a:rPr lang="en-US" smtClean="0"/>
              <a:t>Measure of angle 2:  70°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8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as complementary, supplementary, or neither.</a:t>
            </a:r>
          </a:p>
          <a:p>
            <a:pPr lvl="1" eaLnBrk="1" hangingPunct="1"/>
            <a:r>
              <a:rPr lang="en-US" smtClean="0"/>
              <a:t>Measure of angle 1:   22°</a:t>
            </a:r>
          </a:p>
          <a:p>
            <a:pPr lvl="1" eaLnBrk="1" hangingPunct="1"/>
            <a:r>
              <a:rPr lang="en-US" smtClean="0"/>
              <a:t>Measure of angle 2:  68°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Angles</a:t>
            </a:r>
            <a:endParaRPr lang="en-US" b="1" u="sng" dirty="0" smtClean="0"/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000" y="1676400"/>
            <a:ext cx="368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763000" cy="4953000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5"/>
            </a:pPr>
            <a:r>
              <a:rPr lang="en-US" sz="2600" b="1" u="sng" dirty="0" smtClean="0">
                <a:solidFill>
                  <a:srgbClr val="000000"/>
                </a:solidFill>
              </a:rPr>
              <a:t>Transversal</a:t>
            </a:r>
            <a:r>
              <a:rPr lang="en-US" sz="2600" dirty="0" smtClean="0">
                <a:solidFill>
                  <a:srgbClr val="000000"/>
                </a:solidFill>
              </a:rPr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a line that crosses other lines at different points.</a:t>
            </a:r>
          </a:p>
          <a:p>
            <a:pPr marL="914400" lvl="1" indent="-514350" eaLnBrk="1" hangingPunct="1"/>
            <a:r>
              <a:rPr lang="en-US" sz="2600" dirty="0" smtClean="0">
                <a:solidFill>
                  <a:srgbClr val="000000"/>
                </a:solidFill>
              </a:rPr>
              <a:t>Diagram: line intersecting L &amp; M</a:t>
            </a:r>
          </a:p>
          <a:p>
            <a:pPr marL="514350" indent="-514350" eaLnBrk="1" hangingPunct="1">
              <a:buFontTx/>
              <a:buAutoNum type="arabicPeriod" startAt="5"/>
            </a:pPr>
            <a:r>
              <a:rPr lang="en-US" sz="2600" b="1" u="sng" dirty="0" smtClean="0">
                <a:solidFill>
                  <a:srgbClr val="000000"/>
                </a:solidFill>
              </a:rPr>
              <a:t>Parallel Lines</a:t>
            </a:r>
            <a:r>
              <a:rPr lang="en-US" sz="2600" dirty="0" smtClean="0">
                <a:solidFill>
                  <a:srgbClr val="000000"/>
                </a:solidFill>
              </a:rPr>
              <a:t>:</a:t>
            </a:r>
            <a:r>
              <a:rPr lang="en-US" sz="2600" dirty="0" smtClean="0">
                <a:solidFill>
                  <a:srgbClr val="FF0000"/>
                </a:solidFill>
              </a:rPr>
              <a:t> Lines in the same </a:t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dirty="0" smtClean="0">
                <a:solidFill>
                  <a:srgbClr val="FF0000"/>
                </a:solidFill>
              </a:rPr>
              <a:t>plane that never meet or intersect.</a:t>
            </a:r>
          </a:p>
          <a:p>
            <a:pPr marL="914400" lvl="1" indent="-514350" eaLnBrk="1" hangingPunct="1"/>
            <a:r>
              <a:rPr lang="en-US" sz="2600" dirty="0" smtClean="0">
                <a:solidFill>
                  <a:srgbClr val="000000"/>
                </a:solidFill>
              </a:rPr>
              <a:t>Diagram: L &amp; M</a:t>
            </a:r>
          </a:p>
          <a:p>
            <a:pPr marL="514350" indent="-514350" eaLnBrk="1" hangingPunct="1">
              <a:buFontTx/>
              <a:buAutoNum type="arabicPeriod" startAt="5"/>
            </a:pPr>
            <a:r>
              <a:rPr lang="en-US" sz="2600" b="1" u="sng" dirty="0" smtClean="0">
                <a:solidFill>
                  <a:srgbClr val="000000"/>
                </a:solidFill>
              </a:rPr>
              <a:t>Congruent (</a:t>
            </a:r>
            <a:r>
              <a:rPr lang="en-US" sz="2600" b="1" u="sng" dirty="0" smtClean="0">
                <a:solidFill>
                  <a:srgbClr val="000000"/>
                </a:solidFill>
                <a:latin typeface="ＭＳ ゴシック" pitchFamily="-65" charset="-128"/>
                <a:ea typeface="ＭＳ ゴシック" pitchFamily="-65" charset="-128"/>
                <a:cs typeface="ＭＳ ゴシック" pitchFamily="-65" charset="-128"/>
              </a:rPr>
              <a:t>≅</a:t>
            </a:r>
            <a:r>
              <a:rPr lang="en-US" sz="2600" b="1" u="sng" dirty="0" smtClean="0">
                <a:solidFill>
                  <a:srgbClr val="000000"/>
                </a:solidFill>
              </a:rPr>
              <a:t>)</a:t>
            </a:r>
            <a:r>
              <a:rPr lang="en-US" sz="2600" b="1" dirty="0" smtClean="0">
                <a:solidFill>
                  <a:srgbClr val="000000"/>
                </a:solidFill>
              </a:rPr>
              <a:t>:</a:t>
            </a:r>
            <a:r>
              <a:rPr lang="en-US" sz="2600" dirty="0" smtClean="0">
                <a:solidFill>
                  <a:srgbClr val="FF0000"/>
                </a:solidFill>
              </a:rPr>
              <a:t> Equal</a:t>
            </a:r>
            <a:endParaRPr lang="en-US" sz="2600" b="1" u="sng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Tx/>
              <a:buAutoNum type="arabicPeriod" startAt="5"/>
            </a:pPr>
            <a:r>
              <a:rPr lang="en-US" sz="2600" b="1" u="sng" dirty="0" smtClean="0">
                <a:solidFill>
                  <a:srgbClr val="000000"/>
                </a:solidFill>
              </a:rPr>
              <a:t>Vertical Angles</a:t>
            </a:r>
            <a:r>
              <a:rPr lang="en-US" sz="2600" dirty="0" smtClean="0">
                <a:solidFill>
                  <a:srgbClr val="000000"/>
                </a:solidFill>
              </a:rPr>
              <a:t>:</a:t>
            </a:r>
            <a:r>
              <a:rPr lang="en-US" sz="2600" dirty="0" smtClean="0">
                <a:solidFill>
                  <a:srgbClr val="FF0000"/>
                </a:solidFill>
              </a:rPr>
              <a:t> Two nonadjacent angles formed by intersecting lines that are CONGRUENT.</a:t>
            </a:r>
          </a:p>
          <a:p>
            <a:pPr marL="914400" lvl="1" indent="-514350" eaLnBrk="1" hangingPunct="1"/>
            <a:r>
              <a:rPr lang="en-US" sz="2200" dirty="0" smtClean="0">
                <a:solidFill>
                  <a:srgbClr val="000000"/>
                </a:solidFill>
              </a:rPr>
              <a:t>These angles are </a:t>
            </a:r>
            <a:r>
              <a:rPr lang="en-US" sz="2200" dirty="0" smtClean="0">
                <a:solidFill>
                  <a:srgbClr val="FF0000"/>
                </a:solidFill>
              </a:rPr>
              <a:t>ACROSS FROM EACH OTHER.</a:t>
            </a:r>
          </a:p>
          <a:p>
            <a:pPr marL="914400" lvl="1" indent="-514350" eaLnBrk="1" hangingPunct="1"/>
            <a:r>
              <a:rPr lang="en-US" sz="2600" dirty="0" smtClean="0">
                <a:solidFill>
                  <a:srgbClr val="000000"/>
                </a:solidFill>
              </a:rPr>
              <a:t>Diagram Above: Angles 1 &amp; 8, Angles 4 &amp; 6</a:t>
            </a:r>
          </a:p>
          <a:p>
            <a:pPr marL="914400" lvl="1" indent="-514350" eaLnBrk="1" hangingPunct="1"/>
            <a:r>
              <a:rPr lang="en-US" sz="2600" dirty="0" smtClean="0">
                <a:solidFill>
                  <a:srgbClr val="000000"/>
                </a:solidFill>
              </a:rPr>
              <a:t>A &amp; B are vertical, C &amp; D are vertical.</a:t>
            </a:r>
          </a:p>
          <a:p>
            <a:pPr marL="914400" lvl="1" indent="-514350" eaLnBrk="1" hangingPunct="1"/>
            <a:endParaRPr lang="en-US" sz="2600" dirty="0" smtClean="0">
              <a:solidFill>
                <a:srgbClr val="FF0000"/>
              </a:solidFill>
            </a:endParaRPr>
          </a:p>
          <a:p>
            <a:pPr marL="514350" indent="-514350" eaLnBrk="1" hangingPunct="1"/>
            <a:endParaRPr lang="en-US" sz="2600" dirty="0" smtClean="0"/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8153400" y="2133600"/>
            <a:ext cx="30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</a:p>
        </p:txBody>
      </p:sp>
      <p:pic>
        <p:nvPicPr>
          <p:cNvPr id="37894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0950" y="5454650"/>
            <a:ext cx="15430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Box 5"/>
          <p:cNvSpPr txBox="1">
            <a:spLocks noChangeArrowheads="1"/>
          </p:cNvSpPr>
          <p:nvPr/>
        </p:nvSpPr>
        <p:spPr bwMode="auto">
          <a:xfrm>
            <a:off x="8153400" y="2895600"/>
            <a:ext cx="30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Angles</a:t>
            </a:r>
            <a:endParaRPr lang="en-US" b="1" u="sng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1355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9"/>
            </a:pPr>
            <a:r>
              <a:rPr lang="en-US" b="1" u="sng" dirty="0" smtClean="0"/>
              <a:t>Interior Angles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Angles that lie between the  parallel lines.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 These are </a:t>
            </a:r>
            <a:r>
              <a:rPr lang="en-US" dirty="0" smtClean="0">
                <a:solidFill>
                  <a:srgbClr val="FF0000"/>
                </a:solidFill>
              </a:rPr>
              <a:t>NOT CONGRUENT.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Angles 3, 4, 5, &amp; 6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/>
          </a:p>
          <a:p>
            <a:pPr marL="514350" indent="-514350" eaLnBrk="1" hangingPunct="1">
              <a:buFontTx/>
              <a:buAutoNum type="arabicPeriod" startAt="9"/>
            </a:pPr>
            <a:r>
              <a:rPr lang="en-US" b="1" u="sng" dirty="0" smtClean="0"/>
              <a:t>Exterior Angles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Angles that lie outside the parallel lines.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These are </a:t>
            </a:r>
            <a:r>
              <a:rPr lang="en-US" dirty="0" smtClean="0">
                <a:solidFill>
                  <a:srgbClr val="FF0000"/>
                </a:solidFill>
              </a:rPr>
              <a:t>NOT CONGRUENT.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Angles 1, 2, 7, 8</a:t>
            </a:r>
          </a:p>
        </p:txBody>
      </p:sp>
      <p:pic>
        <p:nvPicPr>
          <p:cNvPr id="3891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1524000"/>
            <a:ext cx="26289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9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angles that are vertical.</a:t>
            </a:r>
          </a:p>
        </p:txBody>
      </p:sp>
      <p:pic>
        <p:nvPicPr>
          <p:cNvPr id="3994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3738" y="2393950"/>
            <a:ext cx="521652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10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the interior angles.</a:t>
            </a:r>
          </a:p>
        </p:txBody>
      </p:sp>
      <p:pic>
        <p:nvPicPr>
          <p:cNvPr id="4096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3738" y="2393950"/>
            <a:ext cx="521652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11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the exterior angles.</a:t>
            </a:r>
          </a:p>
        </p:txBody>
      </p:sp>
      <p:pic>
        <p:nvPicPr>
          <p:cNvPr id="4198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3738" y="2393950"/>
            <a:ext cx="521652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Now – (√1), (21/3), (√169)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Write the equation for the Pythagorean theorem and identify each variable in the equation.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Tx/>
              <a:buAutoNum type="arabicPeriod"/>
            </a:pPr>
            <a:r>
              <a:rPr lang="en-US" dirty="0" smtClean="0"/>
              <a:t>Write an </a:t>
            </a:r>
            <a:r>
              <a:rPr lang="en-US" b="1" dirty="0" smtClean="0"/>
              <a:t>expression</a:t>
            </a:r>
            <a:r>
              <a:rPr lang="en-US" dirty="0" smtClean="0"/>
              <a:t> of how</a:t>
            </a:r>
            <a:r>
              <a:rPr lang="en-US" dirty="0" smtClean="0"/>
              <a:t> you </a:t>
            </a:r>
            <a:r>
              <a:rPr lang="en-US" dirty="0" smtClean="0"/>
              <a:t>would find the length </a:t>
            </a:r>
            <a:r>
              <a:rPr lang="en-US" dirty="0" smtClean="0"/>
              <a:t>of leg </a:t>
            </a:r>
            <a:r>
              <a:rPr lang="en-US" dirty="0" err="1" smtClean="0"/>
              <a:t>n</a:t>
            </a:r>
            <a:r>
              <a:rPr lang="en-US" dirty="0" smtClean="0"/>
              <a:t>? – </a:t>
            </a:r>
            <a:r>
              <a:rPr lang="en-US" b="1" dirty="0" smtClean="0"/>
              <a:t>DO NOT SOLVE!</a:t>
            </a:r>
          </a:p>
          <a:p>
            <a:pPr marL="514350" indent="-514350" eaLnBrk="1" hangingPunct="1"/>
            <a:endParaRPr lang="en-US" dirty="0" smtClean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324600" y="2630487"/>
            <a:ext cx="2971800" cy="2170113"/>
            <a:chOff x="96" y="1248"/>
            <a:chExt cx="1872" cy="1367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80" y="1296"/>
              <a:ext cx="1488" cy="912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104" y="2208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/>
                <a:t>5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200" y="1248"/>
              <a:ext cx="41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/>
                <a:t>11</a:t>
              </a: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96" y="1536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/>
                <a:t>n</a:t>
              </a:r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934200" y="3925887"/>
            <a:ext cx="3048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Angles</a:t>
            </a:r>
            <a:endParaRPr lang="en-US" b="1" u="sng" dirty="0" smtClean="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7375" y="914400"/>
            <a:ext cx="4746625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2296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11"/>
            </a:pPr>
            <a:r>
              <a:rPr lang="en-US" b="1" u="sng" dirty="0" smtClean="0"/>
              <a:t>Alternate Interior </a:t>
            </a:r>
            <a:br>
              <a:rPr lang="en-US" b="1" u="sng" dirty="0" smtClean="0"/>
            </a:br>
            <a:r>
              <a:rPr lang="en-US" b="1" u="sng" dirty="0" smtClean="0"/>
              <a:t>Angles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Angles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that lie inside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parallel lines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are on opposite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sides of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transversal.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These are </a:t>
            </a:r>
            <a:r>
              <a:rPr lang="en-US" b="1" dirty="0" smtClean="0">
                <a:solidFill>
                  <a:srgbClr val="FF0000"/>
                </a:solidFill>
              </a:rPr>
              <a:t>CONGRUENT!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6 &amp; 3 are alt. int., 2 &amp; 7 are alt. int.</a:t>
            </a:r>
          </a:p>
          <a:p>
            <a:pPr marL="514350" indent="-514350" eaLnBrk="1" hangingPunct="1">
              <a:buFontTx/>
              <a:buAutoNum type="arabicPeriod" startAt="11"/>
            </a:pPr>
            <a:endParaRPr 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0" y="2667000"/>
            <a:ext cx="1905000" cy="4000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Alt. Interior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12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the sets of alternate interior angles.</a:t>
            </a:r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0" y="2209800"/>
            <a:ext cx="49530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Angles</a:t>
            </a:r>
            <a:endParaRPr lang="en-US" b="1" u="sng" dirty="0" smtClean="0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0800" y="1828800"/>
            <a:ext cx="52832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12"/>
            </a:pPr>
            <a:r>
              <a:rPr lang="en-US" b="1" dirty="0" smtClean="0"/>
              <a:t> </a:t>
            </a:r>
            <a:r>
              <a:rPr lang="en-US" b="1" u="sng" dirty="0" smtClean="0"/>
              <a:t>Alternate Exterior Angles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Angles that lie outside the parallel lines and are on opposite sides of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transversal.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These angles are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CONGRUENT!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4 &amp; 5 are alt. ext.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1 &amp; 8 are alt. ext.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77000" y="4038600"/>
            <a:ext cx="2286000" cy="4000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Alt. 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13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Identify the sets of alternate exterior angles.</a:t>
            </a:r>
          </a:p>
        </p:txBody>
      </p:sp>
      <p:pic>
        <p:nvPicPr>
          <p:cNvPr id="4608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92350"/>
            <a:ext cx="5851525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Angles</a:t>
            </a:r>
            <a:endParaRPr lang="en-US" b="1" u="sng" dirty="0" smtClean="0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75" y="1981200"/>
            <a:ext cx="5191125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53200" y="4267200"/>
            <a:ext cx="2284413" cy="4000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Corresponding</a:t>
            </a:r>
          </a:p>
        </p:txBody>
      </p:sp>
      <p:sp>
        <p:nvSpPr>
          <p:cNvPr id="47109" name="Content Placeholder 2"/>
          <p:cNvSpPr>
            <a:spLocks noGrp="1"/>
          </p:cNvSpPr>
          <p:nvPr>
            <p:ph idx="1"/>
          </p:nvPr>
        </p:nvSpPr>
        <p:spPr>
          <a:xfrm>
            <a:off x="304800" y="936625"/>
            <a:ext cx="8229600" cy="49831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13"/>
            </a:pPr>
            <a:r>
              <a:rPr lang="en-US" b="1" u="sng" dirty="0" smtClean="0">
                <a:solidFill>
                  <a:srgbClr val="000000"/>
                </a:solidFill>
              </a:rPr>
              <a:t>Corresponding Angles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One angle lies outside the parallel lines and one angle lies inside the parallel lines.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Both are on the </a:t>
            </a:r>
            <a:r>
              <a:rPr lang="en-US" dirty="0" smtClean="0">
                <a:solidFill>
                  <a:srgbClr val="FF0000"/>
                </a:solidFill>
              </a:rPr>
              <a:t>same side of the transversal.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These are </a:t>
            </a:r>
            <a:r>
              <a:rPr lang="en-US" dirty="0" smtClean="0">
                <a:solidFill>
                  <a:srgbClr val="FF0000"/>
                </a:solidFill>
              </a:rPr>
              <a:t>CONGRUENT!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2 &amp; 4 are corresponding</a:t>
            </a:r>
          </a:p>
          <a:p>
            <a:pPr marL="914400" lvl="1" indent="-514350" eaLnBrk="1" hangingPunct="1"/>
            <a:r>
              <a:rPr lang="en-US" dirty="0" smtClean="0">
                <a:solidFill>
                  <a:srgbClr val="000000"/>
                </a:solidFill>
              </a:rPr>
              <a:t>1 &amp; 3 are corresponding</a:t>
            </a:r>
          </a:p>
          <a:p>
            <a:pPr marL="914400" lvl="1" indent="-514350" eaLnBrk="1" hangingPunct="1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 eaLnBrk="1" hangingPunct="1"/>
            <a:endParaRPr lang="en-US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Tx/>
              <a:buAutoNum type="arabicPeriod" startAt="13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Example 14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the sets of corresponding angles.</a:t>
            </a:r>
          </a:p>
        </p:txBody>
      </p:sp>
      <p:pic>
        <p:nvPicPr>
          <p:cNvPr id="4813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0" y="2362200"/>
            <a:ext cx="3302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9500" b="1" dirty="0" smtClean="0"/>
              <a:t>Study for your </a:t>
            </a:r>
            <a:r>
              <a:rPr lang="en-US" sz="9500" b="1" dirty="0" err="1" smtClean="0"/>
              <a:t>vocab</a:t>
            </a:r>
            <a:r>
              <a:rPr lang="en-US" sz="9500" b="1" dirty="0" smtClean="0"/>
              <a:t> </a:t>
            </a:r>
            <a:r>
              <a:rPr lang="en-US" sz="9500" b="1" dirty="0" smtClean="0"/>
              <a:t>quiz!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Now –</a:t>
            </a:r>
            <a:r>
              <a:rPr lang="en-US" dirty="0" smtClean="0"/>
              <a:t> (-4+3),  (24/3),  (26/2)</a:t>
            </a:r>
            <a:endParaRPr lang="en-US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Clear your desk off and prepare for your vocabulary quiz!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Vocabulary Quiz – 12 minutes</a:t>
            </a:r>
          </a:p>
          <a:p>
            <a:r>
              <a:rPr lang="en-US" dirty="0" smtClean="0"/>
              <a:t>Finding the Missing Angles INM – 20 minutes</a:t>
            </a:r>
          </a:p>
          <a:p>
            <a:r>
              <a:rPr lang="en-US" dirty="0" smtClean="0"/>
              <a:t>Finding the Missing Angles GP – 18 minutes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Today’s Objective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8000" smtClean="0"/>
              <a:t>SWBAT find the missing measure of the angle given a diagram.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Now – (√1), (21/3), (√169)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3"/>
            </a:pPr>
            <a:r>
              <a:rPr lang="en-US" smtClean="0"/>
              <a:t>Write a triplet of numbers that represent the lengths of a right triangle and satisfy the Pythagorean theorem.</a:t>
            </a:r>
          </a:p>
          <a:p>
            <a:pPr marL="514350" indent="-51435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Missing Measure of an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Now that we understand the definitions and have seen what the definitions mean on a diagram, we are going to apply them to determine the missing measures of angles.</a:t>
            </a:r>
          </a:p>
          <a:p>
            <a:r>
              <a:rPr lang="en-US" sz="2800" dirty="0" smtClean="0"/>
              <a:t>On your notes, you will see a diagram and then a box. In the box, we will fill in the missing angle measurement, but also put the proof that allowed us to determine that measurement. This will really help us apply our definitions!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-1828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1 </a:t>
            </a:r>
            <a:endParaRPr lang="en-US" dirty="0" smtClean="0"/>
          </a:p>
        </p:txBody>
      </p:sp>
      <p:pic>
        <p:nvPicPr>
          <p:cNvPr id="51204" name="Content Placeholder 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752599"/>
            <a:ext cx="56388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0" y="0"/>
          <a:ext cx="3810000" cy="624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694267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Angle M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easurement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Reason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Given:  105°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Given.</a:t>
                      </a:r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</a:t>
                      </a:r>
                      <a:r>
                        <a:rPr lang="en-US" dirty="0" smtClean="0"/>
                        <a:t>3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4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</a:t>
                      </a:r>
                      <a:r>
                        <a:rPr lang="en-US" dirty="0" smtClean="0"/>
                        <a:t>5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6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7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8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-1828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2 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0" y="0"/>
          <a:ext cx="3810000" cy="624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694267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Angle M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easurement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Reason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Given:  120°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Given.</a:t>
                      </a:r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1</a:t>
                      </a:r>
                      <a:r>
                        <a:rPr lang="en-US" baseline="0" dirty="0" smtClean="0"/>
                        <a:t>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2</a:t>
                      </a:r>
                      <a:r>
                        <a:rPr lang="en-US" dirty="0" smtClean="0"/>
                        <a:t>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4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</a:t>
                      </a:r>
                      <a:r>
                        <a:rPr lang="en-US" dirty="0" smtClean="0"/>
                        <a:t>5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6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7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8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Content Placeholder 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19200"/>
            <a:ext cx="510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Identifying &amp; Finding Angles Worksheet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Today, you will be working on a worksheet to identify the different types of angles (the ones you studied last night!) and finding the measurements of all the angles in the diagram.</a:t>
            </a:r>
          </a:p>
          <a:p>
            <a:pPr eaLnBrk="1" hangingPunct="1"/>
            <a:r>
              <a:rPr lang="en-US" sz="2800" dirty="0" smtClean="0"/>
              <a:t>You may work with your partner on this worksheet and I will circulate throughout the room to help you if necessary.</a:t>
            </a:r>
            <a:endParaRPr lang="en-US" sz="2800" dirty="0" smtClean="0"/>
          </a:p>
          <a:p>
            <a:pPr eaLnBrk="1" hangingPunct="1"/>
            <a:r>
              <a:rPr lang="en-US" sz="2800" b="1" dirty="0" smtClean="0"/>
              <a:t>You will continue working on this tomorrow also, so please don’t rush!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Do Now </a:t>
            </a:r>
            <a:r>
              <a:rPr lang="en-US" dirty="0" smtClean="0"/>
              <a:t>– (-1 </a:t>
            </a:r>
            <a:r>
              <a:rPr lang="en-US" dirty="0" err="1" smtClean="0"/>
              <a:t>x</a:t>
            </a:r>
            <a:r>
              <a:rPr lang="en-US" dirty="0" smtClean="0"/>
              <a:t> -1), (√81), (6+7) </a:t>
            </a:r>
            <a:endParaRPr lang="en-US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Name a pair of alternate interior angles.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Name a pair of alternate exterior angles.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Name a pair of vertical angles.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Determine the measurement of Angle 4.</a:t>
            </a:r>
          </a:p>
        </p:txBody>
      </p:sp>
      <p:pic>
        <p:nvPicPr>
          <p:cNvPr id="54276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3352800"/>
            <a:ext cx="6172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14800" y="37338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278" name="TextBox 5"/>
          <p:cNvSpPr txBox="1">
            <a:spLocks noChangeArrowheads="1"/>
          </p:cNvSpPr>
          <p:nvPr/>
        </p:nvSpPr>
        <p:spPr bwMode="auto">
          <a:xfrm>
            <a:off x="4114800" y="3733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97°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Today’s Objective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8000" smtClean="0"/>
              <a:t>SWBAT find the missing measure of the angle given a diagram.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18627" r="-18627"/>
          <a:stretch>
            <a:fillRect/>
          </a:stretch>
        </p:blipFill>
        <p:spPr>
          <a:xfrm>
            <a:off x="-332916" y="838200"/>
            <a:ext cx="9934116" cy="54633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205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450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821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821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278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78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"/>
            <a:ext cx="259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Please look at your guided notes as we review this example before working with your partner.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Identifying &amp; Finding Angles Worksheet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Today, you will be working </a:t>
            </a:r>
            <a:r>
              <a:rPr lang="en-US" sz="2800" dirty="0" smtClean="0"/>
              <a:t>on the worksheet from yesterday.</a:t>
            </a:r>
          </a:p>
          <a:p>
            <a:pPr eaLnBrk="1" hangingPunct="1"/>
            <a:r>
              <a:rPr lang="en-US" sz="2800" dirty="0" smtClean="0"/>
              <a:t>Today, </a:t>
            </a:r>
            <a:r>
              <a:rPr lang="en-US" sz="2800" dirty="0" smtClean="0"/>
              <a:t>you will be able to work with your partner for ½ the time and then independently for the other half.</a:t>
            </a:r>
          </a:p>
          <a:p>
            <a:pPr eaLnBrk="1" hangingPunct="1"/>
            <a:r>
              <a:rPr lang="en-US" sz="2800" dirty="0" smtClean="0"/>
              <a:t>Like yesterday, I will be circulating around the room </a:t>
            </a:r>
            <a:r>
              <a:rPr lang="en-US" sz="2800" dirty="0" smtClean="0"/>
              <a:t>to help you if necessary.</a:t>
            </a:r>
            <a:endParaRPr lang="en-US" sz="2800" dirty="0" smtClean="0"/>
          </a:p>
          <a:p>
            <a:pPr eaLnBrk="1" hangingPunct="1"/>
            <a:r>
              <a:rPr lang="en-US" sz="2800" b="1" dirty="0" smtClean="0"/>
              <a:t>Use your time wisely, this will be due at the end of the class!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Ticket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100% Math All-Stars!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 numCol="4"/>
          <a:lstStyle/>
          <a:p>
            <a:pPr>
              <a:defRPr/>
            </a:pPr>
            <a:r>
              <a:rPr lang="en-US" sz="2000" b="1" dirty="0" smtClean="0"/>
              <a:t>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smtClean="0"/>
              <a:t>Mackenzie</a:t>
            </a:r>
          </a:p>
          <a:p>
            <a:pPr lvl="1">
              <a:defRPr/>
            </a:pPr>
            <a:r>
              <a:rPr lang="en-US" sz="1800" dirty="0" err="1" smtClean="0"/>
              <a:t>Cordarius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Carlos</a:t>
            </a:r>
          </a:p>
          <a:p>
            <a:pPr lvl="1">
              <a:defRPr/>
            </a:pPr>
            <a:r>
              <a:rPr lang="en-US" sz="1800" dirty="0" err="1" smtClean="0"/>
              <a:t>Quinterio</a:t>
            </a:r>
            <a:endParaRPr lang="en-US" sz="1800" dirty="0" smtClean="0"/>
          </a:p>
          <a:p>
            <a:pPr lvl="1"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defRPr/>
            </a:pPr>
            <a:r>
              <a:rPr lang="en-US" sz="2000" b="1" dirty="0" smtClean="0"/>
              <a:t>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err="1" smtClean="0"/>
              <a:t>Torez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Katelyn</a:t>
            </a:r>
          </a:p>
          <a:p>
            <a:pPr lvl="1">
              <a:defRPr/>
            </a:pPr>
            <a:r>
              <a:rPr lang="en-US" sz="1800" dirty="0" err="1" smtClean="0"/>
              <a:t>Aliyah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Robynn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Mario</a:t>
            </a:r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endParaRPr lang="en-US" sz="1800" dirty="0" smtClean="0"/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endParaRPr lang="en-US" sz="1800" dirty="0" smtClean="0"/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endParaRPr lang="en-US" sz="1800" dirty="0" smtClean="0"/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defRPr/>
            </a:pPr>
            <a:r>
              <a:rPr lang="en-US" sz="2000" b="1" dirty="0" smtClean="0"/>
              <a:t>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smtClean="0"/>
              <a:t>Dorian C.</a:t>
            </a:r>
          </a:p>
          <a:p>
            <a:pPr lvl="1">
              <a:defRPr/>
            </a:pPr>
            <a:r>
              <a:rPr lang="en-US" sz="1800" dirty="0" smtClean="0"/>
              <a:t>Antonio</a:t>
            </a:r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000" b="1" dirty="0" smtClean="0"/>
              <a:t>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600" dirty="0" smtClean="0"/>
              <a:t>Autumn</a:t>
            </a:r>
          </a:p>
          <a:p>
            <a:pPr lvl="1">
              <a:defRPr/>
            </a:pPr>
            <a:r>
              <a:rPr lang="en-US" sz="1600" dirty="0" err="1" smtClean="0"/>
              <a:t>Lataryl</a:t>
            </a:r>
            <a:endParaRPr lang="en-US" sz="1600" dirty="0" smtClean="0"/>
          </a:p>
          <a:p>
            <a:pPr lvl="1">
              <a:defRPr/>
            </a:pPr>
            <a:r>
              <a:rPr lang="en-US" sz="1600" dirty="0" smtClean="0"/>
              <a:t>Cynthia</a:t>
            </a:r>
          </a:p>
          <a:p>
            <a:pPr lvl="1">
              <a:defRPr/>
            </a:pPr>
            <a:r>
              <a:rPr lang="en-US" sz="1600" dirty="0" smtClean="0"/>
              <a:t>Willie</a:t>
            </a:r>
          </a:p>
          <a:p>
            <a:pPr lvl="1"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85% or High Mathletes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 numCol="4">
            <a:normAutofit/>
          </a:bodyPr>
          <a:lstStyle/>
          <a:p>
            <a:pPr>
              <a:defRPr/>
            </a:pPr>
            <a:r>
              <a:rPr lang="en-US" sz="2000" b="1" dirty="0" smtClean="0"/>
              <a:t>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err="1" smtClean="0"/>
              <a:t>Kiara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Jacob J.</a:t>
            </a:r>
          </a:p>
          <a:p>
            <a:pPr lvl="1">
              <a:defRPr/>
            </a:pPr>
            <a:r>
              <a:rPr lang="en-US" sz="1800" dirty="0" smtClean="0"/>
              <a:t>Tyler R.</a:t>
            </a:r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endParaRPr lang="en-US" sz="1800" dirty="0" smtClean="0"/>
          </a:p>
          <a:p>
            <a:pPr lvl="1">
              <a:buNone/>
              <a:defRPr/>
            </a:pPr>
            <a:endParaRPr lang="en-US" sz="1800" dirty="0"/>
          </a:p>
          <a:p>
            <a:pPr lvl="1">
              <a:buNone/>
              <a:defRPr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None/>
              <a:defRPr/>
            </a:pPr>
            <a:endParaRPr lang="en-US" sz="1800" b="1" dirty="0" smtClean="0"/>
          </a:p>
          <a:p>
            <a:pPr lvl="1">
              <a:buNone/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2000" b="1" dirty="0" smtClean="0"/>
              <a:t>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smtClean="0"/>
              <a:t>Tristan</a:t>
            </a:r>
          </a:p>
          <a:p>
            <a:pPr lvl="1">
              <a:defRPr/>
            </a:pPr>
            <a:r>
              <a:rPr lang="en-US" sz="1800" dirty="0" err="1" smtClean="0"/>
              <a:t>Lekendric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Tyun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Abduk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Kaylan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Brandon</a:t>
            </a:r>
          </a:p>
          <a:p>
            <a:pPr lvl="1">
              <a:defRPr/>
            </a:pPr>
            <a:r>
              <a:rPr lang="en-US" sz="1800" dirty="0" smtClean="0"/>
              <a:t>Olivia</a:t>
            </a:r>
          </a:p>
          <a:p>
            <a:pPr lvl="1">
              <a:defRPr/>
            </a:pPr>
            <a:r>
              <a:rPr lang="en-US" sz="1800" dirty="0" smtClean="0"/>
              <a:t>Christian</a:t>
            </a:r>
          </a:p>
          <a:p>
            <a:pPr lvl="1">
              <a:defRPr/>
            </a:pPr>
            <a:r>
              <a:rPr lang="en-US" sz="1800" dirty="0" smtClean="0"/>
              <a:t>Belen</a:t>
            </a:r>
          </a:p>
          <a:p>
            <a:pPr lvl="1">
              <a:defRPr/>
            </a:pPr>
            <a:r>
              <a:rPr lang="en-US" sz="1800" dirty="0" err="1" smtClean="0"/>
              <a:t>Anneliese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JuWaun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Vicki</a:t>
            </a:r>
          </a:p>
          <a:p>
            <a:pPr lvl="1">
              <a:defRPr/>
            </a:pPr>
            <a:r>
              <a:rPr lang="en-US" sz="1800" dirty="0" smtClean="0"/>
              <a:t>Wesley</a:t>
            </a:r>
          </a:p>
          <a:p>
            <a:pPr lvl="1">
              <a:defRPr/>
            </a:pPr>
            <a:r>
              <a:rPr lang="en-US" sz="1800" dirty="0" err="1" smtClean="0"/>
              <a:t>Ceirsten</a:t>
            </a:r>
            <a:endParaRPr lang="en-US" sz="1800" dirty="0" smtClean="0"/>
          </a:p>
          <a:p>
            <a:pPr lvl="1">
              <a:buFontTx/>
              <a:buNone/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2000" b="1" dirty="0" smtClean="0"/>
              <a:t>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smtClean="0"/>
              <a:t>Quinton</a:t>
            </a:r>
          </a:p>
          <a:p>
            <a:pPr lvl="1">
              <a:defRPr/>
            </a:pPr>
            <a:r>
              <a:rPr lang="en-US" sz="1800" dirty="0" err="1" smtClean="0"/>
              <a:t>Shatonya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Darius</a:t>
            </a:r>
          </a:p>
          <a:p>
            <a:pPr lvl="1">
              <a:defRPr/>
            </a:pPr>
            <a:r>
              <a:rPr lang="en-US" sz="1800" dirty="0" err="1" smtClean="0"/>
              <a:t>Tylesha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Josh</a:t>
            </a:r>
          </a:p>
          <a:p>
            <a:pPr lvl="1">
              <a:defRPr/>
            </a:pPr>
            <a:r>
              <a:rPr lang="en-US" sz="1800" dirty="0" smtClean="0"/>
              <a:t>Jaycee</a:t>
            </a:r>
          </a:p>
          <a:p>
            <a:pPr lvl="1">
              <a:defRPr/>
            </a:pPr>
            <a:r>
              <a:rPr lang="en-US" sz="1800" dirty="0" smtClean="0"/>
              <a:t>Greg</a:t>
            </a:r>
          </a:p>
          <a:p>
            <a:pPr lvl="1">
              <a:defRPr/>
            </a:pPr>
            <a:r>
              <a:rPr lang="en-US" sz="1800" dirty="0" err="1" smtClean="0"/>
              <a:t>Jayla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Jim</a:t>
            </a:r>
          </a:p>
          <a:p>
            <a:pPr lvl="1">
              <a:defRPr/>
            </a:pPr>
            <a:r>
              <a:rPr lang="en-US" sz="1800" dirty="0" err="1" smtClean="0"/>
              <a:t>Brittni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2000" b="1" dirty="0" smtClean="0"/>
          </a:p>
          <a:p>
            <a:pPr>
              <a:defRPr/>
            </a:pPr>
            <a:r>
              <a:rPr lang="en-US" sz="2000" b="1" dirty="0" smtClean="0"/>
              <a:t>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Period</a:t>
            </a:r>
          </a:p>
          <a:p>
            <a:pPr lvl="1">
              <a:defRPr/>
            </a:pPr>
            <a:r>
              <a:rPr lang="en-US" sz="1800" dirty="0" smtClean="0"/>
              <a:t>Grace</a:t>
            </a:r>
          </a:p>
          <a:p>
            <a:pPr lvl="1">
              <a:defRPr/>
            </a:pPr>
            <a:r>
              <a:rPr lang="en-US" sz="1800" dirty="0" err="1" smtClean="0"/>
              <a:t>Jasmin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Khadija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Shaquanna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Kameron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Chris</a:t>
            </a:r>
          </a:p>
          <a:p>
            <a:pPr lvl="1">
              <a:defRPr/>
            </a:pPr>
            <a:r>
              <a:rPr lang="en-US" sz="1800" dirty="0" smtClean="0"/>
              <a:t>Jordan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5, Quiz 1 Averages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Monday</a:t>
            </a:r>
            <a:r>
              <a:rPr lang="en-US" dirty="0" smtClean="0"/>
              <a:t> – Angle Definitions</a:t>
            </a:r>
          </a:p>
          <a:p>
            <a:r>
              <a:rPr lang="en-US" b="1" dirty="0" smtClean="0"/>
              <a:t>Tuesday</a:t>
            </a:r>
            <a:r>
              <a:rPr lang="en-US" dirty="0" smtClean="0"/>
              <a:t> – Vocabulary Quiz &amp; Finding the Missing Angle</a:t>
            </a:r>
          </a:p>
          <a:p>
            <a:r>
              <a:rPr lang="en-US" b="1" dirty="0" smtClean="0"/>
              <a:t>Wednesday</a:t>
            </a:r>
            <a:r>
              <a:rPr lang="en-US" dirty="0" smtClean="0"/>
              <a:t> – Finding the Missing Angle</a:t>
            </a:r>
          </a:p>
          <a:p>
            <a:r>
              <a:rPr lang="en-US" b="1" dirty="0" smtClean="0"/>
              <a:t>Thursday</a:t>
            </a:r>
            <a:r>
              <a:rPr lang="en-US" dirty="0" smtClean="0"/>
              <a:t> – Angles Review</a:t>
            </a:r>
          </a:p>
          <a:p>
            <a:r>
              <a:rPr lang="en-US" b="1" dirty="0" smtClean="0"/>
              <a:t>Friday</a:t>
            </a:r>
            <a:r>
              <a:rPr lang="en-US" dirty="0" smtClean="0"/>
              <a:t> - Quiz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10 minutes</a:t>
            </a:r>
          </a:p>
          <a:p>
            <a:r>
              <a:rPr lang="en-US" dirty="0" smtClean="0"/>
              <a:t>Shout Outs/Tracking – 5 minutes</a:t>
            </a:r>
          </a:p>
          <a:p>
            <a:r>
              <a:rPr lang="en-US" dirty="0" smtClean="0"/>
              <a:t>Brain Pop – 3 minutes</a:t>
            </a:r>
          </a:p>
          <a:p>
            <a:r>
              <a:rPr lang="en-US" dirty="0" smtClean="0"/>
              <a:t>Angle Definitions – 22 minutes</a:t>
            </a:r>
          </a:p>
          <a:p>
            <a:r>
              <a:rPr lang="en-US" dirty="0" smtClean="0"/>
              <a:t>Angle Identification – 10 minutes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7203</TotalTime>
  <Words>1566</Words>
  <Application>Microsoft Office PowerPoint</Application>
  <PresentationFormat>On-screen Show (4:3)</PresentationFormat>
  <Paragraphs>287</Paragraphs>
  <Slides>49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Diseño predeterminado</vt:lpstr>
      <vt:lpstr>Unit 8, Week 2 - Angles</vt:lpstr>
      <vt:lpstr>Do Now – (√1), (21/3), (√169)</vt:lpstr>
      <vt:lpstr>Do Now – (√1), (21/3), (√169)</vt:lpstr>
      <vt:lpstr>Do Now – (√1), (21/3), (√169)</vt:lpstr>
      <vt:lpstr>100% Math All-Stars!</vt:lpstr>
      <vt:lpstr>85% or High Mathletes</vt:lpstr>
      <vt:lpstr>Unit 5, Quiz 1 Averages</vt:lpstr>
      <vt:lpstr>Weekly Agenda</vt:lpstr>
      <vt:lpstr>Today’s Agenda</vt:lpstr>
      <vt:lpstr>Today’s Objective</vt:lpstr>
      <vt:lpstr>BrainPOP!</vt:lpstr>
      <vt:lpstr>Angles</vt:lpstr>
      <vt:lpstr>Angles</vt:lpstr>
      <vt:lpstr>Angles</vt:lpstr>
      <vt:lpstr>Angles</vt:lpstr>
      <vt:lpstr>Angles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Example 8</vt:lpstr>
      <vt:lpstr>Angles</vt:lpstr>
      <vt:lpstr>Angles</vt:lpstr>
      <vt:lpstr>Example 9</vt:lpstr>
      <vt:lpstr>Example 10</vt:lpstr>
      <vt:lpstr>Example 11</vt:lpstr>
      <vt:lpstr>Angles</vt:lpstr>
      <vt:lpstr>Example 12</vt:lpstr>
      <vt:lpstr>Angles</vt:lpstr>
      <vt:lpstr>Example 13</vt:lpstr>
      <vt:lpstr>Angles</vt:lpstr>
      <vt:lpstr>Example 14</vt:lpstr>
      <vt:lpstr>Homework:</vt:lpstr>
      <vt:lpstr>Do Now – (-4+3),  (24/3),  (26/2)</vt:lpstr>
      <vt:lpstr>Today’s Agenda</vt:lpstr>
      <vt:lpstr>Today’s Objective</vt:lpstr>
      <vt:lpstr>Finding the Missing Measure of an Angle</vt:lpstr>
      <vt:lpstr>Example 1 </vt:lpstr>
      <vt:lpstr>Example 2 </vt:lpstr>
      <vt:lpstr>Identifying &amp; Finding Angles Worksheet</vt:lpstr>
      <vt:lpstr>Exit Ticket</vt:lpstr>
      <vt:lpstr>Do Now – (-1 x -1), (√81), (6+7) </vt:lpstr>
      <vt:lpstr>Today’s Objective</vt:lpstr>
      <vt:lpstr>Example 1</vt:lpstr>
      <vt:lpstr>Identifying &amp; Finding Angles Worksheet</vt:lpstr>
      <vt:lpstr>Exit Ticket</vt:lpstr>
    </vt:vector>
  </TitlesOfParts>
  <Company>Toshiba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Emily Misconish</cp:lastModifiedBy>
  <cp:revision>582</cp:revision>
  <dcterms:created xsi:type="dcterms:W3CDTF">2013-01-06T19:11:02Z</dcterms:created>
  <dcterms:modified xsi:type="dcterms:W3CDTF">2013-01-06T21:09:40Z</dcterms:modified>
</cp:coreProperties>
</file>