
<file path=[Content_Types].xml><?xml version="1.0" encoding="utf-8"?>
<Types xmlns="http://schemas.openxmlformats.org/package/2006/content-types">
  <Override PartName="/ppt/slides/slide12.xml" ContentType="application/vnd.openxmlformats-officedocument.presentationml.slide+xml"/>
  <Override PartName="/ppt/slides/slide4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slides/slide45.xml" ContentType="application/vnd.openxmlformats-officedocument.presentationml.slide+xml"/>
  <Override PartName="/ppt/charts/chart1.xml" ContentType="application/vnd.openxmlformats-officedocument.drawingml.chart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xlsx" ContentType="application/vnd.openxmlformats-officedocument.spreadsheetml.sheet"/>
  <Override PartName="/ppt/slides/slide25.xml" ContentType="application/vnd.openxmlformats-officedocument.presentationml.slide+xml"/>
  <Override PartName="/ppt/embeddings/Microsoft_Equation2.bin" ContentType="application/vnd.openxmlformats-officedocument.oleObject"/>
  <Override PartName="/ppt/notesSlides/notesSlide4.xml" ContentType="application/vnd.openxmlformats-officedocument.presentationml.notesSlide+xml"/>
  <Override PartName="/ppt/embeddings/Microsoft_Equation4.bin" ContentType="application/vnd.openxmlformats-officedocument.oleObject"/>
  <Override PartName="/ppt/slides/slide13.xml" ContentType="application/vnd.openxmlformats-officedocument.presentationml.slide+xml"/>
  <Override PartName="/ppt/slides/slide40.xml" ContentType="application/vnd.openxmlformats-officedocument.presentationml.slide+xml"/>
  <Override PartName="/ppt/slides/slide14.xml" ContentType="application/vnd.openxmlformats-officedocument.presentationml.slide+xml"/>
  <Override PartName="/ppt/slides/slide34.xml" ContentType="application/vnd.openxmlformats-officedocument.presentationml.slide+xml"/>
  <Override PartName="/ppt/slides/slide44.xml" ContentType="application/vnd.openxmlformats-officedocument.presentationml.slide+xml"/>
  <Default Extension="pict" ContentType="image/pict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49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43.xml" ContentType="application/vnd.openxmlformats-officedocument.presentationml.slide+xml"/>
  <Override PartName="/ppt/slides/slide48.xml" ContentType="application/vnd.openxmlformats-officedocument.presentationml.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Default Extension="vml" ContentType="application/vnd.openxmlformats-officedocument.vmlDrawi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embeddings/Microsoft_Equation1.bin" ContentType="application/vnd.openxmlformats-officedocument.oleObject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Default Extension="tiff" ContentType="image/tiff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embeddings/Microsoft_Equation3.bin" ContentType="application/vnd.openxmlformats-officedocument.oleObject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Default Extension="gif" ContentType="image/gif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51"/>
  </p:notesMasterIdLst>
  <p:sldIdLst>
    <p:sldId id="256" r:id="rId2"/>
    <p:sldId id="259" r:id="rId3"/>
    <p:sldId id="258" r:id="rId4"/>
    <p:sldId id="291" r:id="rId5"/>
    <p:sldId id="261" r:id="rId6"/>
    <p:sldId id="262" r:id="rId7"/>
    <p:sldId id="263" r:id="rId8"/>
    <p:sldId id="265" r:id="rId9"/>
    <p:sldId id="264" r:id="rId10"/>
    <p:sldId id="266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307" r:id="rId19"/>
    <p:sldId id="277" r:id="rId20"/>
    <p:sldId id="278" r:id="rId21"/>
    <p:sldId id="279" r:id="rId22"/>
    <p:sldId id="294" r:id="rId23"/>
    <p:sldId id="267" r:id="rId24"/>
    <p:sldId id="268" r:id="rId25"/>
    <p:sldId id="26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2" r:id="rId38"/>
    <p:sldId id="302" r:id="rId39"/>
    <p:sldId id="293" r:id="rId40"/>
    <p:sldId id="295" r:id="rId41"/>
    <p:sldId id="296" r:id="rId42"/>
    <p:sldId id="297" r:id="rId43"/>
    <p:sldId id="298" r:id="rId44"/>
    <p:sldId id="300" r:id="rId45"/>
    <p:sldId id="301" r:id="rId46"/>
    <p:sldId id="303" r:id="rId47"/>
    <p:sldId id="304" r:id="rId48"/>
    <p:sldId id="306" r:id="rId49"/>
    <p:sldId id="311" r:id="rId5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3543" autoAdjust="0"/>
    <p:restoredTop sz="94652" autoAdjust="0"/>
  </p:normalViewPr>
  <p:slideViewPr>
    <p:cSldViewPr showGuides="1">
      <p:cViewPr varScale="1">
        <p:scale>
          <a:sx n="64" d="100"/>
          <a:sy n="64" d="100"/>
        </p:scale>
        <p:origin x="-7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slide" Target="slides/slide49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35" Type="http://schemas.openxmlformats.org/officeDocument/2006/relationships/slide" Target="slides/slide34.xml"/><Relationship Id="rId51" Type="http://schemas.openxmlformats.org/officeDocument/2006/relationships/notesMaster" Target="notesMasters/notesMaster1.xml"/><Relationship Id="rId55" Type="http://schemas.openxmlformats.org/officeDocument/2006/relationships/theme" Target="theme/theme1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tableStyles" Target="tableStyles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printerSettings" Target="printerSettings/printerSettings1.bin"/><Relationship Id="rId54" Type="http://schemas.openxmlformats.org/officeDocument/2006/relationships/viewProps" Target="viewProps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53" Type="http://schemas.openxmlformats.org/officeDocument/2006/relationships/presProps" Target="presProps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Big Goal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3rd Period</c:v>
                </c:pt>
                <c:pt idx="1">
                  <c:v>5th Period</c:v>
                </c:pt>
                <c:pt idx="2">
                  <c:v>6th Period</c:v>
                </c:pt>
                <c:pt idx="3">
                  <c:v>7th Period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85.0</c:v>
                </c:pt>
                <c:pt idx="1">
                  <c:v>85.0</c:v>
                </c:pt>
                <c:pt idx="2">
                  <c:v>85.0</c:v>
                </c:pt>
                <c:pt idx="3">
                  <c:v>85.0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Quiz 1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4"/>
                <c:pt idx="0">
                  <c:v>3rd Period</c:v>
                </c:pt>
                <c:pt idx="1">
                  <c:v>5th Period</c:v>
                </c:pt>
                <c:pt idx="2">
                  <c:v>6th Period</c:v>
                </c:pt>
                <c:pt idx="3">
                  <c:v>7th Period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74.0</c:v>
                </c:pt>
                <c:pt idx="1">
                  <c:v>92.0</c:v>
                </c:pt>
                <c:pt idx="2">
                  <c:v>75.0</c:v>
                </c:pt>
                <c:pt idx="3">
                  <c:v>75.0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Quiz 2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4"/>
                <c:pt idx="0">
                  <c:v>3rd Period</c:v>
                </c:pt>
                <c:pt idx="1">
                  <c:v>5th Period</c:v>
                </c:pt>
                <c:pt idx="2">
                  <c:v>6th Period</c:v>
                </c:pt>
                <c:pt idx="3">
                  <c:v>7th Period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76.0</c:v>
                </c:pt>
                <c:pt idx="1">
                  <c:v>84.0</c:v>
                </c:pt>
                <c:pt idx="2">
                  <c:v>73.0</c:v>
                </c:pt>
                <c:pt idx="3">
                  <c:v>72.0</c:v>
                </c:pt>
              </c:numCache>
            </c:numRef>
          </c:val>
        </c:ser>
        <c:axId val="483869080"/>
        <c:axId val="483872280"/>
      </c:barChart>
      <c:catAx>
        <c:axId val="483869080"/>
        <c:scaling>
          <c:orientation val="minMax"/>
        </c:scaling>
        <c:axPos val="b"/>
        <c:tickLblPos val="nextTo"/>
        <c:crossAx val="483872280"/>
        <c:crosses val="autoZero"/>
        <c:auto val="1"/>
        <c:lblAlgn val="ctr"/>
        <c:lblOffset val="100"/>
      </c:catAx>
      <c:valAx>
        <c:axId val="483872280"/>
        <c:scaling>
          <c:orientation val="minMax"/>
        </c:scaling>
        <c:axPos val="l"/>
        <c:majorGridlines/>
        <c:numFmt formatCode="General" sourceLinked="1"/>
        <c:tickLblPos val="nextTo"/>
        <c:crossAx val="48386908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ict"/><Relationship Id="rId1" Type="http://schemas.openxmlformats.org/officeDocument/2006/relationships/image" Target="../media/image3.pict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ict"/><Relationship Id="rId1" Type="http://schemas.openxmlformats.org/officeDocument/2006/relationships/image" Target="../media/image3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4A1813-E29F-6541-854D-75DDA1DE29B5}" type="datetimeFigureOut">
              <a:rPr lang="en-US" smtClean="0"/>
              <a:pPr/>
              <a:t>8/28/12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34D8D5-10AC-3448-82C4-9BF702EB98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Did not order with 3</a:t>
            </a:r>
            <a:r>
              <a:rPr lang="en-US" baseline="30000" dirty="0" smtClean="0"/>
              <a:t>rd</a:t>
            </a:r>
            <a:r>
              <a:rPr lang="en-US" dirty="0" smtClean="0"/>
              <a:t> period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4D8D5-10AC-3448-82C4-9BF702EB982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Stopped with 6</a:t>
            </a:r>
            <a:r>
              <a:rPr lang="en-US" baseline="30000" dirty="0" smtClean="0"/>
              <a:t>th</a:t>
            </a:r>
            <a:r>
              <a:rPr lang="en-US" dirty="0" smtClean="0"/>
              <a:t> period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4D8D5-10AC-3448-82C4-9BF702EB982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Stopped with 7</a:t>
            </a:r>
            <a:r>
              <a:rPr lang="en-US" baseline="30000" dirty="0" smtClean="0"/>
              <a:t>th</a:t>
            </a:r>
            <a:r>
              <a:rPr lang="en-US" baseline="0" dirty="0" smtClean="0"/>
              <a:t> period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4D8D5-10AC-3448-82C4-9BF702EB982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A60686-7AE0-BF40-BE00-4F28D310408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Didn’t plot – 7</a:t>
            </a:r>
            <a:r>
              <a:rPr lang="en-US" baseline="30000" dirty="0" smtClean="0"/>
              <a:t>th</a:t>
            </a:r>
            <a:r>
              <a:rPr lang="en-US" dirty="0" smtClean="0"/>
              <a:t> period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4D8D5-10AC-3448-82C4-9BF702EB982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Stoppped</a:t>
            </a:r>
            <a:r>
              <a:rPr lang="en-US" dirty="0" smtClean="0"/>
              <a:t> with 6</a:t>
            </a:r>
            <a:r>
              <a:rPr lang="en-US" baseline="30000" dirty="0" smtClean="0"/>
              <a:t>th</a:t>
            </a:r>
            <a:r>
              <a:rPr lang="en-US" dirty="0" smtClean="0"/>
              <a:t> period on wed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4D8D5-10AC-3448-82C4-9BF702EB982C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A0F8A57-70FC-A141-982C-E654F9956B8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49D17E5-144D-9141-92C7-6151672D6F1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CA0169-4A45-8243-A1D3-671404109B9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34BC29F-FBCF-3046-AF3C-5543E4ABDBB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3D93FCB-2D03-BD48-8A40-05576ADEC44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31C349B-BD03-6344-95BB-DB1D030C5DD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2306E23-E3C2-8A4C-BD19-28E9800D49D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5F84343-3411-4E4F-A2CB-F7F5C37C6E9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735225C-E82C-AC45-825E-8AFE307F9BF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E5513B-06F3-DA4C-B5CE-429172A88D5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652AF0-1CBD-4449-895B-31CAE78BDBA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AD6AF51-7BCD-7546-9095-97F409F8C65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Relationship Id="rId5" Type="http://schemas.openxmlformats.org/officeDocument/2006/relationships/oleObject" Target="../embeddings/Microsoft_Equation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4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3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iff"/><Relationship Id="rId3" Type="http://schemas.openxmlformats.org/officeDocument/2006/relationships/image" Target="../media/image9.tif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Rectangle 2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UY" sz="4000" dirty="0" smtClean="0">
                <a:solidFill>
                  <a:schemeClr val="tx1"/>
                </a:solidFill>
              </a:rPr>
              <a:t>Unit 1, Week 4</a:t>
            </a:r>
            <a:endParaRPr lang="es-ES" sz="4000" dirty="0">
              <a:solidFill>
                <a:schemeClr val="tx1"/>
              </a:solidFill>
            </a:endParaRPr>
          </a:p>
        </p:txBody>
      </p:sp>
      <p:sp>
        <p:nvSpPr>
          <p:cNvPr id="2114" name="Rectangle 6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Number lines, Review for Unit Test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Numbers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81534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b="1" u="sng" dirty="0" smtClean="0"/>
              <a:t>Example 1</a:t>
            </a:r>
            <a:r>
              <a:rPr lang="en-US" b="1" dirty="0" smtClean="0"/>
              <a:t>:</a:t>
            </a:r>
            <a:r>
              <a:rPr lang="en-US" dirty="0" smtClean="0"/>
              <a:t> Convert the numbers into decimal form and then order from least to greatest.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-1 ½ =  ______________, order #: ____________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√13 = ______________, order #: ____________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   = ______________, order #: ____________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-   = ______________, order #: ____________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2 ¼ = ______________, order #: ____________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2.37 = ______________, order #: ____________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1 + √9 = ______________, order #: ____________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- 3/5   = ______________, order #: ____________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2 7/20 = ______________, order #: ____________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- ¾ = ______________, order #: ____________</a:t>
            </a:r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371600" y="3327400"/>
          <a:ext cx="330200" cy="406400"/>
        </p:xfrm>
        <a:graphic>
          <a:graphicData uri="http://schemas.openxmlformats.org/presentationml/2006/ole">
            <p:oleObj spid="_x0000_s138242" name="Equation" r:id="rId4" imgW="330200" imgH="4064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612900" y="3860800"/>
          <a:ext cx="215900" cy="254000"/>
        </p:xfrm>
        <a:graphic>
          <a:graphicData uri="http://schemas.openxmlformats.org/presentationml/2006/ole">
            <p:oleObj spid="_x0000_s138243" name="Equation" r:id="rId5" imgW="215900" imgH="254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229600" cy="4525963"/>
          </a:xfrm>
        </p:spPr>
        <p:txBody>
          <a:bodyPr/>
          <a:lstStyle/>
          <a:p>
            <a:r>
              <a:rPr lang="en-US" b="1" u="sng" dirty="0" smtClean="0"/>
              <a:t>Example 2:</a:t>
            </a:r>
          </a:p>
          <a:p>
            <a:r>
              <a:rPr lang="en-US" dirty="0" smtClean="0"/>
              <a:t>Order these numbers from </a:t>
            </a:r>
            <a:r>
              <a:rPr lang="en-US" u="sng" dirty="0" smtClean="0"/>
              <a:t>least</a:t>
            </a:r>
            <a:r>
              <a:rPr lang="en-US" dirty="0" smtClean="0"/>
              <a:t> to </a:t>
            </a:r>
            <a:r>
              <a:rPr lang="en-US" u="sng" dirty="0" smtClean="0"/>
              <a:t>greatest</a:t>
            </a:r>
            <a:r>
              <a:rPr lang="en-US" dirty="0" smtClean="0"/>
              <a:t> </a:t>
            </a:r>
            <a:r>
              <a:rPr lang="en-US" b="1" dirty="0" smtClean="0"/>
              <a:t>with your partner.</a:t>
            </a:r>
          </a:p>
          <a:p>
            <a:pPr algn="ctr">
              <a:buNone/>
            </a:pPr>
            <a:r>
              <a:rPr lang="en-US" b="1" dirty="0" smtClean="0"/>
              <a:t>You have 1 minute!</a:t>
            </a:r>
            <a:br>
              <a:rPr lang="en-US" b="1" dirty="0" smtClean="0"/>
            </a:br>
            <a:endParaRPr lang="en-US" b="1" dirty="0" smtClean="0"/>
          </a:p>
          <a:p>
            <a:pPr>
              <a:buNone/>
            </a:pPr>
            <a:r>
              <a:rPr lang="en-US" b="1" dirty="0" smtClean="0"/>
              <a:t>		-30%,    2.7,    √6,    25%,    - 3¼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Example 3:</a:t>
            </a:r>
          </a:p>
          <a:p>
            <a:r>
              <a:rPr lang="en-US" dirty="0" smtClean="0"/>
              <a:t>Order the following numbers from </a:t>
            </a:r>
            <a:r>
              <a:rPr lang="en-US" u="sng" dirty="0" smtClean="0"/>
              <a:t>greatest </a:t>
            </a:r>
            <a:r>
              <a:rPr lang="en-US" dirty="0" smtClean="0"/>
              <a:t>to </a:t>
            </a:r>
            <a:r>
              <a:rPr lang="en-US" u="sng" dirty="0" smtClean="0"/>
              <a:t>least</a:t>
            </a:r>
            <a:r>
              <a:rPr lang="en-US" dirty="0" smtClean="0"/>
              <a:t> </a:t>
            </a:r>
            <a:r>
              <a:rPr lang="en-US" b="1" dirty="0" smtClean="0"/>
              <a:t>with your partner.</a:t>
            </a:r>
          </a:p>
          <a:p>
            <a:pPr marL="342900" lvl="2" indent="-342900" algn="ctr">
              <a:buNone/>
            </a:pPr>
            <a:r>
              <a:rPr lang="en-US" sz="3600" b="1" dirty="0" smtClean="0"/>
              <a:t>You have 1.5 minutes!</a:t>
            </a:r>
          </a:p>
          <a:p>
            <a:pPr>
              <a:buNone/>
            </a:pPr>
            <a:endParaRPr lang="en-US" b="1" dirty="0" smtClean="0"/>
          </a:p>
          <a:p>
            <a:pPr lvl="2">
              <a:buNone/>
            </a:pPr>
            <a:r>
              <a:rPr lang="en-US" sz="3600" b="1" dirty="0" smtClean="0"/>
              <a:t>		47%,   -5.3,   ⅞,   -42%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Example 4: </a:t>
            </a:r>
            <a:r>
              <a:rPr lang="en-US" dirty="0" smtClean="0"/>
              <a:t>Complete with </a:t>
            </a:r>
            <a:r>
              <a:rPr lang="en-US" b="1" u="sng" dirty="0" smtClean="0"/>
              <a:t>your partner.</a:t>
            </a:r>
          </a:p>
          <a:p>
            <a:r>
              <a:rPr lang="en-US" dirty="0" smtClean="0"/>
              <a:t>Which lists the numbers from </a:t>
            </a:r>
            <a:r>
              <a:rPr lang="en-US" u="sng" dirty="0" smtClean="0"/>
              <a:t>least</a:t>
            </a:r>
            <a:r>
              <a:rPr lang="en-US" dirty="0" smtClean="0"/>
              <a:t> to </a:t>
            </a:r>
            <a:r>
              <a:rPr lang="en-US" u="sng" dirty="0" smtClean="0"/>
              <a:t>greatest</a:t>
            </a:r>
            <a:r>
              <a:rPr lang="en-US" dirty="0" smtClean="0"/>
              <a:t>?</a:t>
            </a:r>
          </a:p>
          <a:p>
            <a:pPr algn="ctr">
              <a:buNone/>
            </a:pPr>
            <a:r>
              <a:rPr lang="en-US" b="1" dirty="0" smtClean="0"/>
              <a:t>You have 1.5 minutes!</a:t>
            </a:r>
            <a:br>
              <a:rPr lang="en-US" b="1" dirty="0" smtClean="0"/>
            </a:br>
            <a:endParaRPr lang="en-US" b="1" dirty="0" smtClean="0"/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-3  9/10,     -3.8,     2 ¼,     2.3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-3.8,    -3  9/10,    2 ¼,     2.3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2 ¼,    2.3,   -3.8,   -3  9/10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-3  9/10,   -3.8,   2.3,   2 ¼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229600" cy="4525963"/>
          </a:xfrm>
        </p:spPr>
        <p:txBody>
          <a:bodyPr/>
          <a:lstStyle/>
          <a:p>
            <a:r>
              <a:rPr lang="en-US" b="1" u="sng" dirty="0" smtClean="0"/>
              <a:t>Example 5:</a:t>
            </a:r>
            <a:r>
              <a:rPr lang="en-US" dirty="0" smtClean="0"/>
              <a:t> Complete </a:t>
            </a:r>
            <a:r>
              <a:rPr lang="en-US" b="1" u="sng" dirty="0" smtClean="0"/>
              <a:t>with your partner.</a:t>
            </a:r>
          </a:p>
          <a:p>
            <a:r>
              <a:rPr lang="en-US" dirty="0" smtClean="0"/>
              <a:t>Which lists the numbers from </a:t>
            </a:r>
            <a:r>
              <a:rPr lang="en-US" b="1" u="sng" dirty="0" smtClean="0"/>
              <a:t>greatest</a:t>
            </a:r>
            <a:r>
              <a:rPr lang="en-US" dirty="0" smtClean="0"/>
              <a:t> to </a:t>
            </a:r>
            <a:r>
              <a:rPr lang="en-US" b="1" u="sng" dirty="0" smtClean="0"/>
              <a:t>least</a:t>
            </a:r>
            <a:r>
              <a:rPr lang="en-US" dirty="0" smtClean="0"/>
              <a:t>?</a:t>
            </a:r>
          </a:p>
          <a:p>
            <a:pPr algn="ctr">
              <a:buNone/>
            </a:pPr>
            <a:r>
              <a:rPr lang="en-US" b="1" dirty="0" smtClean="0"/>
              <a:t>You have 1.5 minutes!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95%,     17/20,     -1,     -90%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-1,     95%,     -90%,     17/20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17/20,     95%,     -90%,     -1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95%,     17/20,     -90%,     -1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Example 6</a:t>
            </a:r>
            <a:r>
              <a:rPr lang="en-US" dirty="0" smtClean="0"/>
              <a:t>: Complete on your </a:t>
            </a:r>
            <a:r>
              <a:rPr lang="en-US" b="1" u="sng" dirty="0" smtClean="0"/>
              <a:t>own.</a:t>
            </a:r>
          </a:p>
          <a:p>
            <a:pPr algn="ctr">
              <a:buNone/>
            </a:pPr>
            <a:r>
              <a:rPr lang="en-US" b="1" dirty="0" smtClean="0"/>
              <a:t>You have 1.5  minutes</a:t>
            </a:r>
          </a:p>
          <a:p>
            <a:r>
              <a:rPr lang="en-US" dirty="0" smtClean="0"/>
              <a:t>Which sentence is true?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-79% &gt; -0.8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√35&gt; 6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4 </a:t>
            </a:r>
            <a:r>
              <a:rPr lang="en-US" dirty="0" smtClean="0">
                <a:latin typeface="Lucida Grande"/>
                <a:ea typeface="Lucida Grande"/>
                <a:cs typeface="Lucida Grande"/>
              </a:rPr>
              <a:t>⅖</a:t>
            </a:r>
            <a:r>
              <a:rPr lang="en-US" dirty="0" smtClean="0"/>
              <a:t> = 425%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62% &lt; 0.6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229600" cy="4525963"/>
          </a:xfrm>
        </p:spPr>
        <p:txBody>
          <a:bodyPr/>
          <a:lstStyle/>
          <a:p>
            <a:r>
              <a:rPr lang="en-US" b="1" u="sng" dirty="0" smtClean="0"/>
              <a:t>Example 7:</a:t>
            </a:r>
          </a:p>
          <a:p>
            <a:r>
              <a:rPr lang="en-US" dirty="0" smtClean="0"/>
              <a:t>Which lists the numbers from </a:t>
            </a:r>
            <a:r>
              <a:rPr lang="en-US" u="sng" dirty="0" smtClean="0"/>
              <a:t>greatest</a:t>
            </a:r>
            <a:r>
              <a:rPr lang="en-US" dirty="0" smtClean="0"/>
              <a:t> to </a:t>
            </a:r>
            <a:r>
              <a:rPr lang="en-US" u="sng" dirty="0" smtClean="0"/>
              <a:t>least</a:t>
            </a:r>
            <a:r>
              <a:rPr lang="en-US" dirty="0" smtClean="0"/>
              <a:t>?</a:t>
            </a:r>
          </a:p>
          <a:p>
            <a:pPr algn="ctr">
              <a:buNone/>
            </a:pPr>
            <a:r>
              <a:rPr lang="en-US" b="1" dirty="0" smtClean="0"/>
              <a:t>You have 1.5 minutes!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-6⅛,   -6.05,    -6.1,   -6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-6,   -6.1,   -6.05,   -6⅛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-6.1,   -6⅛,    -6.05,   -6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-6,   -6.05,  -6.1,    -6⅛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800599"/>
          </a:xfrm>
        </p:spPr>
        <p:txBody>
          <a:bodyPr>
            <a:normAutofit lnSpcReduction="10000"/>
          </a:bodyPr>
          <a:lstStyle/>
          <a:p>
            <a:r>
              <a:rPr lang="en-US" sz="3027" dirty="0" smtClean="0"/>
              <a:t>Each of you will complete your exit ticket on a note card. </a:t>
            </a:r>
          </a:p>
          <a:p>
            <a:r>
              <a:rPr lang="en-US" sz="3027" dirty="0" smtClean="0"/>
              <a:t>There are 3 problems.</a:t>
            </a:r>
          </a:p>
          <a:p>
            <a:r>
              <a:rPr lang="en-US" sz="3027" dirty="0" smtClean="0"/>
              <a:t>You will complete the exit ticket in 5 minutes and it must be turned in before you can exit the classroom.</a:t>
            </a:r>
          </a:p>
          <a:p>
            <a:r>
              <a:rPr lang="en-US" sz="3027" dirty="0" smtClean="0"/>
              <a:t>You must work </a:t>
            </a:r>
            <a:r>
              <a:rPr lang="en-US" sz="3027" b="1" dirty="0" smtClean="0"/>
              <a:t>SILENTLY</a:t>
            </a:r>
            <a:r>
              <a:rPr lang="en-US" sz="3027" dirty="0" smtClean="0"/>
              <a:t> and </a:t>
            </a:r>
            <a:r>
              <a:rPr lang="en-US" sz="3027" b="1" dirty="0" smtClean="0"/>
              <a:t>INDEPENDENTLY.</a:t>
            </a:r>
          </a:p>
          <a:p>
            <a:pPr>
              <a:buNone/>
            </a:pPr>
            <a:endParaRPr lang="en-US" sz="3027" dirty="0" smtClean="0"/>
          </a:p>
          <a:p>
            <a:r>
              <a:rPr lang="en-US" sz="3027" dirty="0" smtClean="0"/>
              <a:t>HOMEWORK –None! </a:t>
            </a:r>
            <a:r>
              <a:rPr lang="en-US" sz="3027" dirty="0" err="1" smtClean="0">
                <a:sym typeface="Wingdings"/>
              </a:rPr>
              <a:t></a:t>
            </a:r>
            <a:endParaRPr lang="en-US" sz="3027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0960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Which set of numbers is in order from least to greatest?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000" dirty="0" smtClean="0"/>
              <a:t>0.003,   3%,  3/10,    3,   10</a:t>
            </a:r>
            <a:r>
              <a:rPr lang="en-US" sz="2000" baseline="30000" dirty="0" smtClean="0"/>
              <a:t>3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000" dirty="0" smtClean="0"/>
              <a:t>3,  3/10,    0.003,</a:t>
            </a:r>
            <a:r>
              <a:rPr lang="en-US" sz="2000" baseline="30000" dirty="0" smtClean="0"/>
              <a:t>   </a:t>
            </a:r>
            <a:r>
              <a:rPr lang="en-US" sz="2000" dirty="0" smtClean="0"/>
              <a:t>10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,   3%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000" dirty="0" smtClean="0"/>
              <a:t>3/10,   3%,   0.003,   3, 10</a:t>
            </a:r>
            <a:r>
              <a:rPr lang="en-US" sz="2000" baseline="30000" dirty="0" smtClean="0"/>
              <a:t>3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000" dirty="0" smtClean="0"/>
              <a:t>10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,    3%,   0.003,   3,    3/10</a:t>
            </a:r>
          </a:p>
          <a:p>
            <a:pPr marL="571500" indent="-514350">
              <a:buFont typeface="+mj-lt"/>
              <a:buAutoNum type="arabicPeriod"/>
            </a:pPr>
            <a:r>
              <a:rPr lang="en-US" sz="2400" dirty="0" smtClean="0"/>
              <a:t>Which of the following statements is true?</a:t>
            </a:r>
            <a:endParaRPr lang="en-US" sz="2400" dirty="0" smtClean="0">
              <a:latin typeface="Lucida Grande"/>
              <a:ea typeface="Lucida Grande"/>
              <a:cs typeface="Lucida Grande"/>
            </a:endParaRPr>
          </a:p>
          <a:p>
            <a:pPr marL="971550" lvl="1" indent="-514350">
              <a:buFont typeface="+mj-lt"/>
              <a:buAutoNum type="alphaLcParenR"/>
            </a:pPr>
            <a:r>
              <a:rPr lang="en-US" sz="2000" dirty="0" smtClean="0"/>
              <a:t>⅗ &lt;0.60 &lt; 6%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000" dirty="0" smtClean="0"/>
              <a:t>⅗ = 0.06 = 6%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000" dirty="0" smtClean="0"/>
              <a:t>⅗ = 0.60 &gt; 6%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000" dirty="0" smtClean="0"/>
              <a:t>⅗ = 0.60 = 6%</a:t>
            </a:r>
          </a:p>
          <a:p>
            <a:pPr marL="571500" indent="-514350">
              <a:buFont typeface="+mj-lt"/>
              <a:buAutoNum type="arabicPeriod"/>
            </a:pPr>
            <a:r>
              <a:rPr lang="en-US" sz="2400" dirty="0" smtClean="0"/>
              <a:t>Which list is ordered from least to greatest?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000" dirty="0" smtClean="0"/>
              <a:t>√37,    6,     4√2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000" dirty="0" smtClean="0"/>
              <a:t>√53,   7.2,   2√15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000" dirty="0" smtClean="0"/>
              <a:t>√70,   8.5,   6√2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000" dirty="0" smtClean="0"/>
              <a:t>√80,   9,   4√5</a:t>
            </a:r>
          </a:p>
          <a:p>
            <a:pPr marL="971550" lvl="1" indent="-514350">
              <a:buFont typeface="+mj-lt"/>
              <a:buAutoNum type="alphaLcParenR"/>
            </a:pPr>
            <a:endParaRPr lang="en-US" dirty="0" smtClean="0"/>
          </a:p>
          <a:p>
            <a:pPr lvl="1"/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 – August 28</a:t>
            </a:r>
            <a:r>
              <a:rPr lang="en-US" baseline="30000" dirty="0" smtClean="0"/>
              <a:t>th</a:t>
            </a:r>
            <a:r>
              <a:rPr lang="en-US" dirty="0" smtClean="0"/>
              <a:t>,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Please respond to the following </a:t>
            </a:r>
            <a:r>
              <a:rPr lang="en-US" b="1" u="sng" dirty="0" smtClean="0"/>
              <a:t>SILENTLY</a:t>
            </a:r>
            <a:r>
              <a:rPr lang="en-US" dirty="0" smtClean="0"/>
              <a:t> &amp; </a:t>
            </a:r>
            <a:r>
              <a:rPr lang="en-US" b="1" u="sng" dirty="0" smtClean="0"/>
              <a:t>INDEPENDENTLY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Which lists the numbers in order from greatest to least?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 smtClean="0"/>
              <a:t>√45,   4.5,  0.42,  4/7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 smtClean="0"/>
              <a:t>4.5, √45,  4/7,  0.42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 smtClean="0"/>
              <a:t>0.42,  4.5, √45,  4/7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 smtClean="0"/>
              <a:t>√45,  4.5,  4/7,  0.42</a:t>
            </a:r>
            <a:br>
              <a:rPr lang="en-US" sz="2000" dirty="0" smtClean="0"/>
            </a:b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Which sentence is true?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 smtClean="0"/>
              <a:t>3.8 &gt; 15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 smtClean="0"/>
              <a:t>6.5 &gt; √44  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 smtClean="0"/>
              <a:t>√55 &lt; 7.2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 smtClean="0"/>
              <a:t>√84 &gt; 9.1</a:t>
            </a:r>
          </a:p>
          <a:p>
            <a:pPr marL="514350" indent="-51435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Today’s Agenda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219200"/>
            <a:ext cx="8229600" cy="4525963"/>
          </a:xfrm>
        </p:spPr>
        <p:txBody>
          <a:bodyPr/>
          <a:lstStyle/>
          <a:p>
            <a:r>
              <a:rPr lang="en-US" sz="3600" dirty="0" smtClean="0"/>
              <a:t>Do Now – 6 minutes</a:t>
            </a:r>
          </a:p>
          <a:p>
            <a:r>
              <a:rPr lang="en-US" sz="3600" dirty="0" smtClean="0"/>
              <a:t>Agenda – 1 minute</a:t>
            </a:r>
          </a:p>
          <a:p>
            <a:r>
              <a:rPr lang="en-US" sz="3600" dirty="0" smtClean="0"/>
              <a:t>Reminders -1 minute</a:t>
            </a:r>
          </a:p>
          <a:p>
            <a:r>
              <a:rPr lang="en-US" sz="3600" dirty="0" smtClean="0"/>
              <a:t>Track Quiz – 5 minutes</a:t>
            </a:r>
          </a:p>
          <a:p>
            <a:r>
              <a:rPr lang="en-US" sz="3600" dirty="0" smtClean="0"/>
              <a:t>Ordering Numbers INM – 15 minutes</a:t>
            </a:r>
          </a:p>
          <a:p>
            <a:r>
              <a:rPr lang="en-US" sz="3600" dirty="0" smtClean="0"/>
              <a:t>Ordering Numbers GP – 10 minutes</a:t>
            </a:r>
          </a:p>
          <a:p>
            <a:r>
              <a:rPr lang="en-US" sz="3600" dirty="0" smtClean="0"/>
              <a:t>Ordering Numbers IP – 10 minutes</a:t>
            </a:r>
          </a:p>
          <a:p>
            <a:r>
              <a:rPr lang="en-US" sz="3600" dirty="0" smtClean="0"/>
              <a:t>Exit Ticket – 5 minutes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8229600" cy="4525963"/>
          </a:xfrm>
        </p:spPr>
        <p:txBody>
          <a:bodyPr/>
          <a:lstStyle/>
          <a:p>
            <a:r>
              <a:rPr lang="en-US" sz="4400" dirty="0" smtClean="0"/>
              <a:t>SWBAT create a number line.</a:t>
            </a:r>
          </a:p>
          <a:p>
            <a:r>
              <a:rPr lang="en-US" sz="4400" dirty="0" smtClean="0"/>
              <a:t>SWBAT plot numbers on a number line.</a:t>
            </a:r>
          </a:p>
          <a:p>
            <a:r>
              <a:rPr lang="en-US" sz="4400" dirty="0" smtClean="0"/>
              <a:t>SWBAT determine a value for a number on a number line.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Today’s Agenda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219200"/>
            <a:ext cx="8229600" cy="4525963"/>
          </a:xfrm>
        </p:spPr>
        <p:txBody>
          <a:bodyPr/>
          <a:lstStyle/>
          <a:p>
            <a:r>
              <a:rPr lang="en-US" sz="4000" dirty="0" smtClean="0"/>
              <a:t>Do Now – 6 minutes</a:t>
            </a:r>
          </a:p>
          <a:p>
            <a:r>
              <a:rPr lang="en-US" sz="4000" dirty="0" smtClean="0"/>
              <a:t>Agenda – 1 minute</a:t>
            </a:r>
          </a:p>
          <a:p>
            <a:r>
              <a:rPr lang="en-US" sz="4000" dirty="0" smtClean="0"/>
              <a:t>Reminders – 1 minute</a:t>
            </a:r>
          </a:p>
          <a:p>
            <a:r>
              <a:rPr lang="en-US" sz="4000" dirty="0" smtClean="0"/>
              <a:t>Number line INM – 15 minutes</a:t>
            </a:r>
          </a:p>
          <a:p>
            <a:r>
              <a:rPr lang="en-US" sz="4000" dirty="0" smtClean="0"/>
              <a:t>Number line GP – 10 minutes</a:t>
            </a:r>
          </a:p>
          <a:p>
            <a:r>
              <a:rPr lang="en-US" sz="4000" dirty="0" smtClean="0"/>
              <a:t>Number line IP – 10 minutes</a:t>
            </a:r>
          </a:p>
          <a:p>
            <a:r>
              <a:rPr lang="en-US" sz="4000" dirty="0" smtClean="0"/>
              <a:t>Exit Ticket – 5 minutes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6000" b="1" dirty="0" smtClean="0"/>
              <a:t>Unit Test on Friday!</a:t>
            </a:r>
            <a:br>
              <a:rPr lang="en-US" sz="6000" b="1" dirty="0" smtClean="0"/>
            </a:br>
            <a:endParaRPr lang="en-US" sz="6000" b="1" dirty="0" smtClean="0"/>
          </a:p>
          <a:p>
            <a:pPr algn="ctr"/>
            <a:r>
              <a:rPr lang="en-US" sz="6000" b="1" dirty="0" smtClean="0"/>
              <a:t>Tutoring on Thursday from 2:30 – 3:30.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r>
              <a:rPr lang="en-US" dirty="0" smtClean="0"/>
              <a:t>Number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371600"/>
            <a:ext cx="8229600" cy="4525963"/>
          </a:xfrm>
        </p:spPr>
        <p:txBody>
          <a:bodyPr/>
          <a:lstStyle/>
          <a:p>
            <a:r>
              <a:rPr lang="en-US" sz="2800" dirty="0" smtClean="0"/>
              <a:t>Now that  we know how to order our numbers, we will be placing them on a number line.</a:t>
            </a:r>
          </a:p>
          <a:p>
            <a:r>
              <a:rPr lang="en-US" sz="2800" dirty="0" smtClean="0"/>
              <a:t>Before we do that, we must make sure our numbers are ordered from </a:t>
            </a:r>
            <a:r>
              <a:rPr lang="en-US" sz="2800" dirty="0" smtClean="0">
                <a:solidFill>
                  <a:srgbClr val="FF0000"/>
                </a:solidFill>
              </a:rPr>
              <a:t>least to greatest</a:t>
            </a:r>
            <a:r>
              <a:rPr lang="en-US" sz="2800" dirty="0"/>
              <a:t>.</a:t>
            </a:r>
            <a:endParaRPr lang="en-US" sz="2800" dirty="0" smtClean="0"/>
          </a:p>
          <a:p>
            <a:r>
              <a:rPr lang="en-US" sz="2800" dirty="0" smtClean="0"/>
              <a:t>A number line is a line in which </a:t>
            </a:r>
            <a:r>
              <a:rPr lang="en-US" sz="2800" dirty="0" smtClean="0">
                <a:solidFill>
                  <a:srgbClr val="FF0000"/>
                </a:solidFill>
              </a:rPr>
              <a:t>each point corresponds to a specific number.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6" name="Picture 5" descr="Number Lin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4851400"/>
            <a:ext cx="5562600" cy="193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Number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914400"/>
            <a:ext cx="8229600" cy="4525963"/>
          </a:xfrm>
        </p:spPr>
        <p:txBody>
          <a:bodyPr/>
          <a:lstStyle/>
          <a:p>
            <a:r>
              <a:rPr lang="en-US" b="1" u="sng" dirty="0" smtClean="0"/>
              <a:t>Example 1:</a:t>
            </a:r>
          </a:p>
          <a:p>
            <a:r>
              <a:rPr lang="en-US" dirty="0" smtClean="0"/>
              <a:t>Let’s take the numbers from yesterday and place them on a number line.</a:t>
            </a:r>
          </a:p>
          <a:p>
            <a:r>
              <a:rPr lang="en-US" dirty="0" smtClean="0"/>
              <a:t>There is a box on your notes for you to draw your own number line.</a:t>
            </a:r>
          </a:p>
          <a:p>
            <a:r>
              <a:rPr lang="en-US" dirty="0" smtClean="0"/>
              <a:t>You will have </a:t>
            </a:r>
            <a:r>
              <a:rPr lang="en-US" b="1" dirty="0" smtClean="0"/>
              <a:t>2 minutes to draw your own line. (THINK: </a:t>
            </a:r>
            <a:r>
              <a:rPr lang="en-US" dirty="0" smtClean="0"/>
              <a:t>where should my # line start and where should it end!)</a:t>
            </a:r>
          </a:p>
          <a:p>
            <a:r>
              <a:rPr lang="en-US" b="1" dirty="0" smtClean="0"/>
              <a:t>DO NOT MOVE ONTO PLACING THE NUMBERS ON THE LINE!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Number Lin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0" y="2165260"/>
            <a:ext cx="10668000" cy="37021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Numbers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81534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NUMBERS FROM YESTERDAY:</a:t>
            </a:r>
          </a:p>
          <a:p>
            <a:r>
              <a:rPr lang="en-US" b="1" dirty="0" smtClean="0">
                <a:solidFill>
                  <a:srgbClr val="000090"/>
                </a:solidFill>
              </a:rPr>
              <a:t>Blue = we do,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Red = partner,</a:t>
            </a:r>
            <a:r>
              <a:rPr lang="en-US" b="1" dirty="0" smtClean="0">
                <a:solidFill>
                  <a:srgbClr val="008000"/>
                </a:solidFill>
              </a:rPr>
              <a:t> Green = you do</a:t>
            </a:r>
            <a:endParaRPr lang="en-US" dirty="0" smtClean="0">
              <a:solidFill>
                <a:srgbClr val="008000"/>
              </a:solidFill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 dirty="0" smtClean="0">
                <a:solidFill>
                  <a:srgbClr val="333399"/>
                </a:solidFill>
              </a:rPr>
              <a:t>-1 ½ =  ______________, order #: ____________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>
                <a:solidFill>
                  <a:srgbClr val="333399"/>
                </a:solidFill>
              </a:rPr>
              <a:t>√13 = ______________, order #: ____________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>
                <a:solidFill>
                  <a:srgbClr val="333399"/>
                </a:solidFill>
              </a:rPr>
              <a:t>   = ______________, order #: ____________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>
                <a:solidFill>
                  <a:srgbClr val="333399"/>
                </a:solidFill>
              </a:rPr>
              <a:t>-   = ______________, order #: ____________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>
                <a:solidFill>
                  <a:srgbClr val="FF0000"/>
                </a:solidFill>
              </a:rPr>
              <a:t>2 ¼ = ______________, order #: ____________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>
                <a:solidFill>
                  <a:srgbClr val="FF0000"/>
                </a:solidFill>
              </a:rPr>
              <a:t>2.37 = ______________, order #: ____________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>
                <a:solidFill>
                  <a:srgbClr val="FF0000"/>
                </a:solidFill>
              </a:rPr>
              <a:t>1 + √9 = ______________, order #: ____________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>
                <a:solidFill>
                  <a:srgbClr val="008000"/>
                </a:solidFill>
              </a:rPr>
              <a:t>- 3/5   = ______________, order #: ____________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>
                <a:solidFill>
                  <a:srgbClr val="008000"/>
                </a:solidFill>
              </a:rPr>
              <a:t>2 7/20 = ______________, order #: ____________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>
                <a:solidFill>
                  <a:srgbClr val="008000"/>
                </a:solidFill>
              </a:rPr>
              <a:t>- ¾ = ______________, order #: ____________</a:t>
            </a:r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371600" y="3098800"/>
          <a:ext cx="330200" cy="406400"/>
        </p:xfrm>
        <a:graphic>
          <a:graphicData uri="http://schemas.openxmlformats.org/presentationml/2006/ole">
            <p:oleObj spid="_x0000_s154626" name="Equation" r:id="rId3" imgW="330200" imgH="4064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612900" y="3556000"/>
          <a:ext cx="215900" cy="254000"/>
        </p:xfrm>
        <a:graphic>
          <a:graphicData uri="http://schemas.openxmlformats.org/presentationml/2006/ole">
            <p:oleObj spid="_x0000_s154627" name="Equation" r:id="rId4" imgW="215900" imgH="254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Number Lin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0" y="2165260"/>
            <a:ext cx="10668000" cy="37021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Lines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95400"/>
            <a:ext cx="81534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Example 2:</a:t>
            </a:r>
            <a:endParaRPr lang="en-US" dirty="0" smtClean="0"/>
          </a:p>
          <a:p>
            <a:r>
              <a:rPr lang="en-US" dirty="0" smtClean="0"/>
              <a:t>Put the numbers in decimal form, then order them, and finally put them on a number line.</a:t>
            </a:r>
          </a:p>
          <a:p>
            <a:r>
              <a:rPr lang="en-US" dirty="0" smtClean="0"/>
              <a:t>You have </a:t>
            </a:r>
            <a:r>
              <a:rPr lang="en-US" b="1" u="sng" dirty="0" smtClean="0"/>
              <a:t>5 minutes </a:t>
            </a:r>
            <a:r>
              <a:rPr lang="en-US" dirty="0" smtClean="0"/>
              <a:t>to do this with your partner.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√4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½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¾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-1.75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-1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-1.25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1 + √4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Your number line should look like this:</a:t>
            </a:r>
            <a:endParaRPr lang="en-US" dirty="0"/>
          </a:p>
        </p:txBody>
      </p:sp>
      <p:pic>
        <p:nvPicPr>
          <p:cNvPr id="4" name="Picture 3" descr="Number Lin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18883" y="2133600"/>
            <a:ext cx="10320083" cy="3581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91200" y="32120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867400" y="3657600"/>
            <a:ext cx="2286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648200" y="3657600"/>
            <a:ext cx="2286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572000" y="33644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4876800" y="3657600"/>
            <a:ext cx="2286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800600" y="3352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2895600" y="3657600"/>
            <a:ext cx="2286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819400" y="3276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6" name="Oval 15"/>
          <p:cNvSpPr/>
          <p:nvPr/>
        </p:nvSpPr>
        <p:spPr>
          <a:xfrm>
            <a:off x="3505200" y="3657600"/>
            <a:ext cx="2286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429000" y="3200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18" name="Oval 17"/>
          <p:cNvSpPr/>
          <p:nvPr/>
        </p:nvSpPr>
        <p:spPr>
          <a:xfrm>
            <a:off x="3352800" y="3657600"/>
            <a:ext cx="2286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276600" y="3352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20" name="Oval 19"/>
          <p:cNvSpPr/>
          <p:nvPr/>
        </p:nvSpPr>
        <p:spPr>
          <a:xfrm>
            <a:off x="6629400" y="3657600"/>
            <a:ext cx="2286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629400" y="3276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Today’s Objectives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341437"/>
            <a:ext cx="8229600" cy="4525963"/>
          </a:xfrm>
        </p:spPr>
        <p:txBody>
          <a:bodyPr/>
          <a:lstStyle/>
          <a:p>
            <a:r>
              <a:rPr lang="en-US" dirty="0" smtClean="0"/>
              <a:t>SWBAT track last week’s quiz.</a:t>
            </a:r>
          </a:p>
          <a:p>
            <a:r>
              <a:rPr lang="en-US" dirty="0" smtClean="0"/>
              <a:t>SWBAT convert numbers into decimal form.</a:t>
            </a:r>
          </a:p>
          <a:p>
            <a:r>
              <a:rPr lang="en-US" dirty="0" smtClean="0"/>
              <a:t>SWBAT order number in ascending or descending order.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229600" cy="4525963"/>
          </a:xfrm>
        </p:spPr>
        <p:txBody>
          <a:bodyPr/>
          <a:lstStyle/>
          <a:p>
            <a:r>
              <a:rPr lang="en-US" b="1" u="sng" dirty="0" smtClean="0"/>
              <a:t>Example 3:</a:t>
            </a:r>
          </a:p>
          <a:p>
            <a:r>
              <a:rPr lang="en-US" sz="2400" dirty="0" smtClean="0"/>
              <a:t>Put the numbers in decimal form, then order them, and finally put them on a number line.</a:t>
            </a:r>
          </a:p>
          <a:p>
            <a:r>
              <a:rPr lang="en-US" sz="2400" dirty="0" smtClean="0"/>
              <a:t>You have </a:t>
            </a:r>
            <a:r>
              <a:rPr lang="en-US" sz="2400" b="1" u="sng" dirty="0"/>
              <a:t>4</a:t>
            </a:r>
            <a:r>
              <a:rPr lang="en-US" sz="2400" b="1" u="sng" dirty="0" smtClean="0"/>
              <a:t> minutes </a:t>
            </a:r>
            <a:r>
              <a:rPr lang="en-US" sz="2400" dirty="0" smtClean="0"/>
              <a:t>to do this ON YOUR OWN!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dirty="0" smtClean="0"/>
              <a:t>-35%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dirty="0" smtClean="0"/>
              <a:t>-⅓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dirty="0" smtClean="0"/>
              <a:t>-½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dirty="0" smtClean="0"/>
              <a:t>√4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dirty="0" smtClean="0"/>
              <a:t>1⅔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dirty="0" smtClean="0"/>
              <a:t>116%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dirty="0" smtClean="0"/>
              <a:t>167%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Number Lin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0" y="2165260"/>
            <a:ext cx="10668000" cy="37021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that we can order and create number lines, we must be able to look at a number line and identify the points on it.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66018"/>
            <a:ext cx="8229600" cy="4525963"/>
          </a:xfrm>
        </p:spPr>
        <p:txBody>
          <a:bodyPr/>
          <a:lstStyle/>
          <a:p>
            <a:r>
              <a:rPr lang="en-US" b="1" u="sng" dirty="0" smtClean="0"/>
              <a:t>Example 4</a:t>
            </a:r>
            <a:r>
              <a:rPr lang="en-US" dirty="0" smtClean="0"/>
              <a:t>: We will do this one </a:t>
            </a:r>
            <a:r>
              <a:rPr lang="en-US" b="1" u="sng" dirty="0" smtClean="0"/>
              <a:t>together.</a:t>
            </a:r>
          </a:p>
          <a:p>
            <a:pPr>
              <a:buNone/>
            </a:pPr>
            <a:r>
              <a:rPr lang="en-US" dirty="0" smtClean="0"/>
              <a:t>	Which point represents √8 on the number line?</a:t>
            </a:r>
            <a:endParaRPr lang="en-US" dirty="0"/>
          </a:p>
        </p:txBody>
      </p:sp>
      <p:pic>
        <p:nvPicPr>
          <p:cNvPr id="4" name="Picture 3" descr="Number Lin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429000"/>
            <a:ext cx="7924800" cy="275016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5486400" y="4648200"/>
            <a:ext cx="1524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10200" y="42788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172200" y="4648200"/>
            <a:ext cx="1524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0" y="4267200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477000" y="4572000"/>
            <a:ext cx="1524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400800" y="4267200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086600" y="4648200"/>
            <a:ext cx="1524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010400" y="4267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Example 5:</a:t>
            </a:r>
            <a:r>
              <a:rPr lang="en-US" dirty="0" smtClean="0"/>
              <a:t> Complete the following with your partner.</a:t>
            </a:r>
          </a:p>
          <a:p>
            <a:pPr>
              <a:buNone/>
            </a:pPr>
            <a:r>
              <a:rPr lang="en-US" b="1" dirty="0" smtClean="0"/>
              <a:t>			Which letter is located at -3?</a:t>
            </a:r>
            <a:endParaRPr lang="en-US" b="1" dirty="0"/>
          </a:p>
        </p:txBody>
      </p:sp>
      <p:pic>
        <p:nvPicPr>
          <p:cNvPr id="4" name="Picture 3" descr="1.tif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3" y="4114800"/>
            <a:ext cx="9114287" cy="1631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Example 6:</a:t>
            </a:r>
            <a:r>
              <a:rPr lang="en-US" dirty="0" smtClean="0"/>
              <a:t> Work on this one on your own.</a:t>
            </a:r>
          </a:p>
          <a:p>
            <a:r>
              <a:rPr lang="en-US" dirty="0" smtClean="0"/>
              <a:t>Which point represents √81?</a:t>
            </a:r>
            <a:endParaRPr lang="en-US" dirty="0"/>
          </a:p>
        </p:txBody>
      </p:sp>
      <p:pic>
        <p:nvPicPr>
          <p:cNvPr id="5" name="Picture 4" descr="2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3733800"/>
            <a:ext cx="6436895" cy="2038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676400"/>
            <a:ext cx="8229600" cy="4800599"/>
          </a:xfrm>
        </p:spPr>
        <p:txBody>
          <a:bodyPr>
            <a:normAutofit/>
          </a:bodyPr>
          <a:lstStyle/>
          <a:p>
            <a:r>
              <a:rPr lang="en-US" sz="3027" dirty="0" smtClean="0"/>
              <a:t>Each of you will receive an exit ticket. </a:t>
            </a:r>
          </a:p>
          <a:p>
            <a:r>
              <a:rPr lang="en-US" sz="3027" dirty="0" smtClean="0"/>
              <a:t>You will complete the exit ticket in 5 minutes and it must be turned in before you can exit the classroom.</a:t>
            </a:r>
          </a:p>
          <a:p>
            <a:r>
              <a:rPr lang="en-US" sz="3027" dirty="0" smtClean="0"/>
              <a:t>You must work </a:t>
            </a:r>
            <a:r>
              <a:rPr lang="en-US" sz="3027" b="1" dirty="0" smtClean="0"/>
              <a:t>SILENTLY</a:t>
            </a:r>
            <a:r>
              <a:rPr lang="en-US" sz="3027" dirty="0" smtClean="0"/>
              <a:t> and </a:t>
            </a:r>
            <a:r>
              <a:rPr lang="en-US" sz="3027" b="1" dirty="0" smtClean="0"/>
              <a:t>INDEPENDENTLY.</a:t>
            </a:r>
          </a:p>
          <a:p>
            <a:pPr>
              <a:buNone/>
            </a:pPr>
            <a:endParaRPr lang="en-US" sz="3027" dirty="0" smtClean="0"/>
          </a:p>
          <a:p>
            <a:r>
              <a:rPr lang="en-US" sz="3027" dirty="0" smtClean="0"/>
              <a:t>HOMEWORK – Worksheet! </a:t>
            </a:r>
            <a:r>
              <a:rPr lang="en-US" sz="3027" dirty="0" err="1" smtClean="0">
                <a:sym typeface="Wingdings"/>
              </a:rPr>
              <a:t></a:t>
            </a:r>
            <a:endParaRPr lang="en-US" sz="3027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 – August 29</a:t>
            </a:r>
            <a:r>
              <a:rPr lang="en-US" baseline="30000" dirty="0" smtClean="0"/>
              <a:t>th</a:t>
            </a:r>
            <a:r>
              <a:rPr lang="en-US" dirty="0" smtClean="0"/>
              <a:t>,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66018"/>
            <a:ext cx="8229600" cy="4525963"/>
          </a:xfrm>
        </p:spPr>
        <p:txBody>
          <a:bodyPr/>
          <a:lstStyle/>
          <a:p>
            <a:r>
              <a:rPr lang="en-US" sz="2800" dirty="0" smtClean="0"/>
              <a:t>Please respond to the following on your guided notes </a:t>
            </a:r>
            <a:r>
              <a:rPr lang="en-US" sz="2800" b="1" dirty="0" smtClean="0"/>
              <a:t>SILENTLY</a:t>
            </a:r>
            <a:r>
              <a:rPr lang="en-US" sz="2800" dirty="0" smtClean="0"/>
              <a:t> &amp; </a:t>
            </a:r>
            <a:r>
              <a:rPr lang="en-US" sz="2800" b="1" dirty="0" smtClean="0"/>
              <a:t>INDEPENDENTLY.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Which point on the number line best represents -2⅔?</a:t>
            </a:r>
            <a:br>
              <a:rPr lang="en-US" sz="2400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sz="24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Which point on the number line best represents 42%?</a:t>
            </a:r>
            <a:endParaRPr lang="en-US" sz="2400" dirty="0"/>
          </a:p>
        </p:txBody>
      </p:sp>
      <p:pic>
        <p:nvPicPr>
          <p:cNvPr id="4" name="Picture 3" descr="1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2830651"/>
            <a:ext cx="4953000" cy="1196698"/>
          </a:xfrm>
          <a:prstGeom prst="rect">
            <a:avLst/>
          </a:prstGeom>
        </p:spPr>
      </p:pic>
      <p:pic>
        <p:nvPicPr>
          <p:cNvPr id="5" name="Picture 4" descr="3.tif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4953000"/>
            <a:ext cx="6515100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229600" cy="4525963"/>
          </a:xfrm>
        </p:spPr>
        <p:txBody>
          <a:bodyPr/>
          <a:lstStyle/>
          <a:p>
            <a:r>
              <a:rPr lang="en-US" sz="4400" dirty="0" smtClean="0"/>
              <a:t>SWABT display application of ordering numbers and number lines through class activity.</a:t>
            </a:r>
            <a:br>
              <a:rPr lang="en-US" sz="4400" dirty="0" smtClean="0"/>
            </a:br>
            <a:endParaRPr lang="en-US" sz="4400" dirty="0" smtClean="0"/>
          </a:p>
          <a:p>
            <a:r>
              <a:rPr lang="en-US" sz="4400" dirty="0" smtClean="0"/>
              <a:t>SWBAT start reviewing for unit test via study guide.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Do Now – 6 minutes</a:t>
            </a:r>
          </a:p>
          <a:p>
            <a:r>
              <a:rPr lang="en-US" dirty="0" smtClean="0"/>
              <a:t>Agenda – 1 minute</a:t>
            </a:r>
          </a:p>
          <a:p>
            <a:r>
              <a:rPr lang="en-US" dirty="0" smtClean="0"/>
              <a:t>Reminders – 1 minute</a:t>
            </a:r>
          </a:p>
          <a:p>
            <a:r>
              <a:rPr lang="en-US" dirty="0" smtClean="0"/>
              <a:t>Number Line Activity – 25 minutes</a:t>
            </a:r>
          </a:p>
          <a:p>
            <a:r>
              <a:rPr lang="en-US" dirty="0" smtClean="0"/>
              <a:t>Study Guide – 15 minutes</a:t>
            </a:r>
          </a:p>
          <a:p>
            <a:r>
              <a:rPr lang="en-US" dirty="0" smtClean="0"/>
              <a:t>Close – 2 minutes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6000" b="1" dirty="0" smtClean="0"/>
              <a:t>Unit Test on Friday!</a:t>
            </a:r>
            <a:br>
              <a:rPr lang="en-US" sz="6000" b="1" dirty="0" smtClean="0"/>
            </a:br>
            <a:endParaRPr lang="en-US" sz="6000" b="1" dirty="0" smtClean="0"/>
          </a:p>
          <a:p>
            <a:pPr algn="ctr"/>
            <a:r>
              <a:rPr lang="en-US" sz="6000" b="1" dirty="0" smtClean="0"/>
              <a:t>Tutoring on Thursday from 2:30 – 3:30.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6000" b="1" dirty="0" smtClean="0"/>
              <a:t>Unit Test on Friday!</a:t>
            </a:r>
            <a:br>
              <a:rPr lang="en-US" sz="6000" b="1" dirty="0" smtClean="0"/>
            </a:br>
            <a:endParaRPr lang="en-US" sz="6000" b="1" dirty="0" smtClean="0"/>
          </a:p>
          <a:p>
            <a:pPr algn="ctr"/>
            <a:r>
              <a:rPr lang="en-US" sz="6000" b="1" dirty="0" smtClean="0"/>
              <a:t>Tutoring on Thursday from 2:30 – 3:30.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Numbers Game!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Each person will receive a note card with a term on it.</a:t>
            </a:r>
          </a:p>
          <a:p>
            <a:r>
              <a:rPr lang="en-US" dirty="0" smtClean="0"/>
              <a:t>It is up to you all, as a class, to order yourselves from least to greatest.</a:t>
            </a:r>
          </a:p>
          <a:p>
            <a:r>
              <a:rPr lang="en-US" dirty="0" smtClean="0"/>
              <a:t>Line your selves around the room in the proper order.</a:t>
            </a:r>
          </a:p>
          <a:p>
            <a:r>
              <a:rPr lang="en-US" b="1" u="sng" dirty="0" smtClean="0"/>
              <a:t>THE CHALLENGE:</a:t>
            </a:r>
            <a:r>
              <a:rPr lang="en-US" dirty="0" smtClean="0"/>
              <a:t> You</a:t>
            </a:r>
            <a:r>
              <a:rPr lang="en-US" b="1" dirty="0" smtClean="0"/>
              <a:t> MUST BE SILENT!</a:t>
            </a:r>
          </a:p>
          <a:p>
            <a:r>
              <a:rPr lang="en-US" dirty="0" smtClean="0"/>
              <a:t>You may use your calculators, but do not open your mouths!</a:t>
            </a:r>
          </a:p>
          <a:p>
            <a:r>
              <a:rPr lang="en-US" dirty="0" smtClean="0"/>
              <a:t>You have 12 minutes to complete this!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You will now be given time to begin completing your study guide.</a:t>
            </a:r>
          </a:p>
          <a:p>
            <a:r>
              <a:rPr lang="en-US" dirty="0" smtClean="0"/>
              <a:t>Because this is preparation for your test, you will be working </a:t>
            </a:r>
            <a:r>
              <a:rPr lang="en-US" b="1" u="sng" dirty="0" smtClean="0"/>
              <a:t>SILENTLY &amp; INDEPENDENTLY.</a:t>
            </a:r>
          </a:p>
          <a:p>
            <a:r>
              <a:rPr lang="en-US" dirty="0" smtClean="0"/>
              <a:t>If you have questions, please raise your hand and I will be around to help you.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 – August 30</a:t>
            </a:r>
            <a:r>
              <a:rPr lang="en-US" baseline="30000" dirty="0" smtClean="0"/>
              <a:t>th</a:t>
            </a:r>
            <a:r>
              <a:rPr lang="en-US" dirty="0" smtClean="0"/>
              <a:t>,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229600" cy="4525963"/>
          </a:xfrm>
        </p:spPr>
        <p:txBody>
          <a:bodyPr/>
          <a:lstStyle/>
          <a:p>
            <a:r>
              <a:rPr lang="en-US" sz="2400" dirty="0" smtClean="0"/>
              <a:t>Please respond to the following on your guided notes </a:t>
            </a:r>
            <a:r>
              <a:rPr lang="en-US" sz="2400" b="1" dirty="0" smtClean="0"/>
              <a:t>SILENTLY</a:t>
            </a:r>
            <a:r>
              <a:rPr lang="en-US" sz="2400" dirty="0" smtClean="0"/>
              <a:t> &amp; </a:t>
            </a:r>
            <a:r>
              <a:rPr lang="en-US" sz="2400" b="1" dirty="0" smtClean="0"/>
              <a:t>INDEPENDENTLY: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What is the difference between squaring a number and taking the square root of a number?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Draw the number diagram and a number in each category (make sure it is in its most specific spot!)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381000"/>
            <a:ext cx="8534400" cy="5867400"/>
          </a:xfrm>
          <a:prstGeom prst="rect">
            <a:avLst/>
          </a:prstGeom>
          <a:noFill/>
          <a:ln w="762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3581400" y="3276600"/>
            <a:ext cx="5867400" cy="76200"/>
          </a:xfrm>
          <a:prstGeom prst="line">
            <a:avLst/>
          </a:prstGeom>
          <a:ln w="57150" cmpd="sng"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553200" y="381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Irrational</a:t>
            </a:r>
            <a:endParaRPr lang="en-US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381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Rational</a:t>
            </a:r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990600" y="1103531"/>
            <a:ext cx="5105400" cy="4382869"/>
          </a:xfrm>
          <a:prstGeom prst="rect">
            <a:avLst/>
          </a:prstGeom>
          <a:noFill/>
          <a:ln w="381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90600" y="10668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Integers</a:t>
            </a:r>
            <a:endParaRPr lang="en-US" sz="2800" b="1" dirty="0"/>
          </a:p>
        </p:txBody>
      </p:sp>
      <p:sp>
        <p:nvSpPr>
          <p:cNvPr id="11" name="Rectangle 10"/>
          <p:cNvSpPr/>
          <p:nvPr/>
        </p:nvSpPr>
        <p:spPr>
          <a:xfrm>
            <a:off x="1752600" y="1855351"/>
            <a:ext cx="3810000" cy="2945249"/>
          </a:xfrm>
          <a:prstGeom prst="rect">
            <a:avLst/>
          </a:prstGeom>
          <a:noFill/>
          <a:ln w="381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752600" y="1855351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Whole</a:t>
            </a:r>
            <a:endParaRPr lang="en-US" sz="2800" b="1" dirty="0"/>
          </a:p>
        </p:txBody>
      </p:sp>
      <p:sp>
        <p:nvSpPr>
          <p:cNvPr id="13" name="Rectangle 12"/>
          <p:cNvSpPr/>
          <p:nvPr/>
        </p:nvSpPr>
        <p:spPr>
          <a:xfrm>
            <a:off x="2438400" y="2378571"/>
            <a:ext cx="2362200" cy="1736229"/>
          </a:xfrm>
          <a:prstGeom prst="rect">
            <a:avLst/>
          </a:prstGeom>
          <a:noFill/>
          <a:ln w="381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38400" y="2378571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Natural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229600" cy="4525963"/>
          </a:xfrm>
        </p:spPr>
        <p:txBody>
          <a:bodyPr/>
          <a:lstStyle/>
          <a:p>
            <a:r>
              <a:rPr lang="en-US" sz="4800" dirty="0" smtClean="0"/>
              <a:t>SWBAT practice unit 1 skills through review game.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 Test Topics!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8229600" cy="4525963"/>
          </a:xfrm>
        </p:spPr>
        <p:txBody>
          <a:bodyPr/>
          <a:lstStyle/>
          <a:p>
            <a:pPr lvl="1"/>
            <a:r>
              <a:rPr lang="en-US" sz="2400" dirty="0" smtClean="0"/>
              <a:t>Number Diagram</a:t>
            </a:r>
          </a:p>
          <a:p>
            <a:pPr lvl="2"/>
            <a:r>
              <a:rPr lang="en-US" sz="2000" dirty="0" smtClean="0"/>
              <a:t>Placing numbers in it by identifying most specific subset</a:t>
            </a:r>
          </a:p>
          <a:p>
            <a:pPr lvl="1"/>
            <a:r>
              <a:rPr lang="en-US" sz="2400" dirty="0" smtClean="0"/>
              <a:t>Rational and Irrational Numbers</a:t>
            </a:r>
          </a:p>
          <a:p>
            <a:pPr lvl="2"/>
            <a:r>
              <a:rPr lang="en-US" sz="2000" dirty="0" smtClean="0"/>
              <a:t>Simplifying and identifying</a:t>
            </a:r>
          </a:p>
          <a:p>
            <a:pPr lvl="1"/>
            <a:r>
              <a:rPr lang="en-US" sz="2400" dirty="0" smtClean="0"/>
              <a:t>Squaring Numbers</a:t>
            </a:r>
          </a:p>
          <a:p>
            <a:pPr lvl="2"/>
            <a:r>
              <a:rPr lang="en-US" sz="2000" dirty="0" smtClean="0"/>
              <a:t>Definition and calculations</a:t>
            </a:r>
          </a:p>
          <a:p>
            <a:pPr lvl="1"/>
            <a:r>
              <a:rPr lang="en-US" sz="2400" dirty="0" smtClean="0"/>
              <a:t>Square Root of Numbers</a:t>
            </a:r>
          </a:p>
          <a:p>
            <a:pPr lvl="2"/>
            <a:r>
              <a:rPr lang="en-US" sz="2000" dirty="0" smtClean="0"/>
              <a:t>Definition and calculations</a:t>
            </a:r>
          </a:p>
          <a:p>
            <a:pPr lvl="1"/>
            <a:r>
              <a:rPr lang="en-US" sz="2400" dirty="0" smtClean="0"/>
              <a:t>Ordering Numbers</a:t>
            </a:r>
          </a:p>
          <a:p>
            <a:pPr lvl="2"/>
            <a:r>
              <a:rPr lang="en-US" sz="2000" dirty="0" smtClean="0"/>
              <a:t>Ordering numbers from least to greatest or greatest to least</a:t>
            </a:r>
          </a:p>
          <a:p>
            <a:pPr lvl="1"/>
            <a:r>
              <a:rPr lang="en-US" sz="2400" dirty="0" smtClean="0"/>
              <a:t>Number Lines</a:t>
            </a:r>
          </a:p>
          <a:p>
            <a:pPr lvl="2"/>
            <a:r>
              <a:rPr lang="en-US" sz="2000" dirty="0" smtClean="0"/>
              <a:t>Creating a number line and identifying points on a number line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Jeopardy Review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8229600" cy="4525963"/>
          </a:xfrm>
        </p:spPr>
        <p:txBody>
          <a:bodyPr/>
          <a:lstStyle/>
          <a:p>
            <a:r>
              <a:rPr lang="en-US" sz="2800" dirty="0" smtClean="0"/>
              <a:t>The class will be broken up </a:t>
            </a:r>
            <a:r>
              <a:rPr lang="en-US" sz="2800" dirty="0" smtClean="0"/>
              <a:t>into </a:t>
            </a:r>
            <a:r>
              <a:rPr lang="en-US" sz="2800" dirty="0" smtClean="0"/>
              <a:t>teams.</a:t>
            </a:r>
          </a:p>
          <a:p>
            <a:r>
              <a:rPr lang="en-US" sz="2800" dirty="0" smtClean="0"/>
              <a:t>Each team will work together to solve the problems.</a:t>
            </a:r>
          </a:p>
          <a:p>
            <a:r>
              <a:rPr lang="en-US" sz="2800" dirty="0" smtClean="0"/>
              <a:t>No team will be given more than 1 minute to solve a problem.</a:t>
            </a:r>
          </a:p>
          <a:p>
            <a:r>
              <a:rPr lang="en-US" sz="2800" dirty="0" smtClean="0"/>
              <a:t>The team that</a:t>
            </a:r>
            <a:r>
              <a:rPr lang="en-US" sz="2800" dirty="0" smtClean="0"/>
              <a:t> </a:t>
            </a:r>
            <a:r>
              <a:rPr lang="en-US" sz="2800" dirty="0" smtClean="0"/>
              <a:t>raises their hand</a:t>
            </a:r>
            <a:r>
              <a:rPr lang="en-US" sz="2800" dirty="0" smtClean="0"/>
              <a:t> </a:t>
            </a:r>
            <a:r>
              <a:rPr lang="en-US" sz="2800" dirty="0" smtClean="0"/>
              <a:t>first and answers correctly gets control of the board.</a:t>
            </a:r>
          </a:p>
          <a:p>
            <a:pPr lvl="1"/>
            <a:r>
              <a:rPr lang="en-US" sz="2400" dirty="0" smtClean="0"/>
              <a:t>If that team does not get the question correct, it is up for the other teams.</a:t>
            </a:r>
          </a:p>
          <a:p>
            <a:r>
              <a:rPr lang="en-US" sz="2800" dirty="0" smtClean="0"/>
              <a:t>When working with your team, you must </a:t>
            </a:r>
            <a:r>
              <a:rPr lang="en-US" sz="2800" b="1" u="sng" dirty="0" smtClean="0"/>
              <a:t>whisper </a:t>
            </a:r>
            <a:r>
              <a:rPr lang="en-US" sz="2800" dirty="0" smtClean="0"/>
              <a:t>– we don’t want another team stealing your answers!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 – August 31</a:t>
            </a:r>
            <a:r>
              <a:rPr lang="en-US" baseline="30000" dirty="0" smtClean="0"/>
              <a:t>st</a:t>
            </a:r>
            <a:r>
              <a:rPr lang="en-US" dirty="0" smtClean="0"/>
              <a:t>,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8229600" cy="4525963"/>
          </a:xfrm>
        </p:spPr>
        <p:txBody>
          <a:bodyPr/>
          <a:lstStyle/>
          <a:p>
            <a:r>
              <a:rPr lang="en-US" b="1" dirty="0" smtClean="0"/>
              <a:t>Clear off your desk of everything except a </a:t>
            </a:r>
            <a:r>
              <a:rPr lang="en-US" b="1" dirty="0" smtClean="0"/>
              <a:t>pencil and a plain </a:t>
            </a:r>
            <a:r>
              <a:rPr lang="en-US" b="1" dirty="0" smtClean="0"/>
              <a:t>sheet of paper (to cover your test</a:t>
            </a:r>
            <a:r>
              <a:rPr lang="en-US" b="1" dirty="0" smtClean="0"/>
              <a:t>)</a:t>
            </a:r>
            <a:r>
              <a:rPr lang="en-US" b="1" dirty="0" smtClean="0"/>
              <a:t>.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Please do this quickly so you can have all the time you need to complete your first test!</a:t>
            </a:r>
          </a:p>
          <a:p>
            <a:endParaRPr lang="en-US" b="1" dirty="0" smtClean="0"/>
          </a:p>
          <a:p>
            <a:r>
              <a:rPr lang="en-US" b="1" dirty="0" smtClean="0"/>
              <a:t>GOOD LUCK! </a:t>
            </a:r>
            <a:r>
              <a:rPr lang="en-US" b="1" dirty="0" err="1" smtClean="0">
                <a:sym typeface="Wingdings"/>
              </a:rPr>
              <a:t></a:t>
            </a:r>
            <a:r>
              <a:rPr lang="en-US" b="1" dirty="0" smtClean="0">
                <a:sym typeface="Wingdings"/>
              </a:rPr>
              <a:t>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back of your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do you think you did on your test?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did you do to prepare for your test?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could you have done differently to better prepare yourself?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Quiz Averages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Tracking Your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8229600" cy="4525963"/>
          </a:xfrm>
        </p:spPr>
        <p:txBody>
          <a:bodyPr/>
          <a:lstStyle/>
          <a:p>
            <a:r>
              <a:rPr lang="en-US" sz="3600" dirty="0" smtClean="0"/>
              <a:t>Take out your tracker from last week.</a:t>
            </a:r>
          </a:p>
          <a:p>
            <a:r>
              <a:rPr lang="en-US" sz="3600" dirty="0" smtClean="0"/>
              <a:t>On the next area, track your quiz grade and your class’ average quiz grade.</a:t>
            </a:r>
          </a:p>
          <a:p>
            <a:r>
              <a:rPr lang="en-US" sz="3600" dirty="0" smtClean="0"/>
              <a:t>Your score should have improved, although our data suggests otherwise.</a:t>
            </a:r>
          </a:p>
          <a:p>
            <a:r>
              <a:rPr lang="en-US" sz="3600" dirty="0" smtClean="0"/>
              <a:t>Why do you think this is?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Lesson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Last week we simplified numbers, categorized them as rational or irrational, and then placed them in our number diagram.</a:t>
            </a:r>
          </a:p>
          <a:p>
            <a:r>
              <a:rPr lang="en-US" dirty="0" smtClean="0"/>
              <a:t>Today, we will continue doing this, but also place them on a number line.</a:t>
            </a:r>
          </a:p>
          <a:p>
            <a:r>
              <a:rPr lang="en-US" b="1" dirty="0" smtClean="0"/>
              <a:t>Why do you think this is an important skill to learn?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 Value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95400"/>
            <a:ext cx="8153400" cy="2057400"/>
          </a:xfrm>
        </p:spPr>
        <p:txBody>
          <a:bodyPr/>
          <a:lstStyle/>
          <a:p>
            <a:r>
              <a:rPr lang="en-US" dirty="0" smtClean="0"/>
              <a:t>The value of a number is dependent on its </a:t>
            </a:r>
            <a:r>
              <a:rPr lang="en-US" dirty="0" smtClean="0">
                <a:solidFill>
                  <a:srgbClr val="FF0000"/>
                </a:solidFill>
              </a:rPr>
              <a:t>place in the number.</a:t>
            </a:r>
          </a:p>
          <a:p>
            <a:r>
              <a:rPr lang="en-US" dirty="0" smtClean="0"/>
              <a:t>The place value system is identified below with the following number: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3581400"/>
            <a:ext cx="51816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    657, 809. 15679</a:t>
            </a:r>
          </a:p>
          <a:p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6328649" y="4339352"/>
            <a:ext cx="29829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5943599" y="4495007"/>
            <a:ext cx="60960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5449094" y="4685506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4954588" y="48768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4459288" y="5219700"/>
            <a:ext cx="1905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412582" y="5879068"/>
            <a:ext cx="1066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tenths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86400" y="5498068"/>
            <a:ext cx="1599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hundreths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791200" y="5117068"/>
            <a:ext cx="1751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thousandths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096000" y="4659868"/>
            <a:ext cx="2056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en thousandths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248400" y="4431268"/>
            <a:ext cx="2666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undred thousandths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3545682" y="5525294"/>
            <a:ext cx="266541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3619500" y="5219700"/>
            <a:ext cx="2057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3538260" y="5072340"/>
            <a:ext cx="161186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3237706" y="4761706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3277394" y="4571206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3127852" y="4415948"/>
            <a:ext cx="29908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190206" y="6488668"/>
            <a:ext cx="1600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ones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267200" y="6096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tens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429793" y="5726668"/>
            <a:ext cx="1828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hundreds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743200" y="5181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thousands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591593" y="4572000"/>
            <a:ext cx="1447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en thousands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2057400" y="4038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hundred thousands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229600" cy="4525963"/>
          </a:xfrm>
        </p:spPr>
        <p:txBody>
          <a:bodyPr/>
          <a:lstStyle/>
          <a:p>
            <a:r>
              <a:rPr lang="en-US" sz="4000" dirty="0" smtClean="0"/>
              <a:t>To order numbers in different forms, just like last week, it will be easier if they are </a:t>
            </a:r>
            <a:r>
              <a:rPr lang="en-US" sz="4000" dirty="0" smtClean="0">
                <a:solidFill>
                  <a:srgbClr val="FF0000"/>
                </a:solidFill>
              </a:rPr>
              <a:t>all in decimal form.</a:t>
            </a:r>
          </a:p>
          <a:p>
            <a:r>
              <a:rPr lang="en-US" sz="4000" dirty="0" smtClean="0"/>
              <a:t>We will practice this together now.</a:t>
            </a:r>
          </a:p>
          <a:p>
            <a:r>
              <a:rPr lang="en-US" sz="4000" dirty="0" smtClean="0"/>
              <a:t>Please follow along on your notes.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10224</TotalTime>
  <Words>2206</Words>
  <Application>Microsoft Office PowerPoint</Application>
  <PresentationFormat>On-screen Show (4:3)</PresentationFormat>
  <Paragraphs>310</Paragraphs>
  <Slides>49</Slides>
  <Notes>6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1" baseType="lpstr">
      <vt:lpstr>Diseño predeterminado</vt:lpstr>
      <vt:lpstr>Equation</vt:lpstr>
      <vt:lpstr>Unit 1, Week 4</vt:lpstr>
      <vt:lpstr>Today’s Agenda</vt:lpstr>
      <vt:lpstr>Today’s Objectives</vt:lpstr>
      <vt:lpstr>Reminders!</vt:lpstr>
      <vt:lpstr>Class Quiz Averages</vt:lpstr>
      <vt:lpstr>Tracking Your Quiz</vt:lpstr>
      <vt:lpstr>Today’s Lesson </vt:lpstr>
      <vt:lpstr>Place Value System</vt:lpstr>
      <vt:lpstr>Ordering Numbers</vt:lpstr>
      <vt:lpstr>Ordering Numbers</vt:lpstr>
      <vt:lpstr>Ordering Numbers</vt:lpstr>
      <vt:lpstr>Ordering Numbers</vt:lpstr>
      <vt:lpstr>Ordering Numbers</vt:lpstr>
      <vt:lpstr>Ordering Numbers</vt:lpstr>
      <vt:lpstr>Ordering Numbers</vt:lpstr>
      <vt:lpstr>Ordering Numbers</vt:lpstr>
      <vt:lpstr>Exit Ticket</vt:lpstr>
      <vt:lpstr>Exit Ticket</vt:lpstr>
      <vt:lpstr>Do Now – August 28th, 2012</vt:lpstr>
      <vt:lpstr>Today’s Objective</vt:lpstr>
      <vt:lpstr>Today’s Agenda</vt:lpstr>
      <vt:lpstr>Reminders!</vt:lpstr>
      <vt:lpstr>Number Lines</vt:lpstr>
      <vt:lpstr>Number Lines</vt:lpstr>
      <vt:lpstr>Number Lines</vt:lpstr>
      <vt:lpstr>Ordering Numbers</vt:lpstr>
      <vt:lpstr>Number Lines</vt:lpstr>
      <vt:lpstr>Number Lines </vt:lpstr>
      <vt:lpstr>Number Lines</vt:lpstr>
      <vt:lpstr>Number Lines</vt:lpstr>
      <vt:lpstr>Number Lines</vt:lpstr>
      <vt:lpstr>Number Lines</vt:lpstr>
      <vt:lpstr>Number Lines</vt:lpstr>
      <vt:lpstr>Number Lines</vt:lpstr>
      <vt:lpstr>Number Lines</vt:lpstr>
      <vt:lpstr>Exit Ticket</vt:lpstr>
      <vt:lpstr>Do Now – August 29th, 2012</vt:lpstr>
      <vt:lpstr>Today’s Objective</vt:lpstr>
      <vt:lpstr>Today’s Agenda</vt:lpstr>
      <vt:lpstr>Reminders!</vt:lpstr>
      <vt:lpstr>Ordering Numbers Game!</vt:lpstr>
      <vt:lpstr>Study Guide</vt:lpstr>
      <vt:lpstr>Do Now – August 30th, 2012</vt:lpstr>
      <vt:lpstr>Slide 44</vt:lpstr>
      <vt:lpstr>Today’s Objective</vt:lpstr>
      <vt:lpstr>Unit 1 Test Topics!</vt:lpstr>
      <vt:lpstr>Jeopardy Review Game</vt:lpstr>
      <vt:lpstr>Do Now – August 31st, 2012</vt:lpstr>
      <vt:lpstr>On the back of your test</vt:lpstr>
    </vt:vector>
  </TitlesOfParts>
  <Company>Toshiba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Emily Misconish</cp:lastModifiedBy>
  <cp:revision>515</cp:revision>
  <dcterms:created xsi:type="dcterms:W3CDTF">2012-08-28T12:16:18Z</dcterms:created>
  <dcterms:modified xsi:type="dcterms:W3CDTF">2012-09-01T14:35:06Z</dcterms:modified>
</cp:coreProperties>
</file>