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3.xml" ContentType="application/vnd.openxmlformats-officedocument.presentationml.slide+xml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9"/>
  </p:notesMasterIdLst>
  <p:sldIdLst>
    <p:sldId id="256" r:id="rId2"/>
    <p:sldId id="317" r:id="rId3"/>
    <p:sldId id="257" r:id="rId4"/>
    <p:sldId id="279" r:id="rId5"/>
    <p:sldId id="258" r:id="rId6"/>
    <p:sldId id="259" r:id="rId7"/>
    <p:sldId id="260" r:id="rId8"/>
    <p:sldId id="281" r:id="rId9"/>
    <p:sldId id="261" r:id="rId10"/>
    <p:sldId id="262" r:id="rId11"/>
    <p:sldId id="318" r:id="rId12"/>
    <p:sldId id="263" r:id="rId13"/>
    <p:sldId id="302" r:id="rId14"/>
    <p:sldId id="265" r:id="rId15"/>
    <p:sldId id="266" r:id="rId16"/>
    <p:sldId id="267" r:id="rId17"/>
    <p:sldId id="269" r:id="rId18"/>
    <p:sldId id="268" r:id="rId19"/>
    <p:sldId id="264" r:id="rId20"/>
    <p:sldId id="270" r:id="rId21"/>
    <p:sldId id="271" r:id="rId22"/>
    <p:sldId id="272" r:id="rId23"/>
    <p:sldId id="273" r:id="rId24"/>
    <p:sldId id="274" r:id="rId25"/>
    <p:sldId id="275" r:id="rId26"/>
    <p:sldId id="277" r:id="rId27"/>
    <p:sldId id="276" r:id="rId28"/>
    <p:sldId id="278" r:id="rId29"/>
    <p:sldId id="280" r:id="rId30"/>
    <p:sldId id="284" r:id="rId31"/>
    <p:sldId id="283" r:id="rId32"/>
    <p:sldId id="282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6" r:id="rId43"/>
    <p:sldId id="297" r:id="rId44"/>
    <p:sldId id="295" r:id="rId45"/>
    <p:sldId id="298" r:id="rId46"/>
    <p:sldId id="299" r:id="rId47"/>
    <p:sldId id="300" r:id="rId48"/>
    <p:sldId id="320" r:id="rId49"/>
    <p:sldId id="301" r:id="rId50"/>
    <p:sldId id="304" r:id="rId51"/>
    <p:sldId id="305" r:id="rId52"/>
    <p:sldId id="306" r:id="rId53"/>
    <p:sldId id="308" r:id="rId54"/>
    <p:sldId id="307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22" r:id="rId63"/>
    <p:sldId id="323" r:id="rId64"/>
    <p:sldId id="324" r:id="rId65"/>
    <p:sldId id="325" r:id="rId66"/>
    <p:sldId id="316" r:id="rId67"/>
    <p:sldId id="327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>
        <p:scale>
          <a:sx n="40" d="100"/>
          <a:sy n="40" d="100"/>
        </p:scale>
        <p:origin x="-134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tableStyles" Target="tableStyles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theme" Target="theme/theme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A2DE3-C2B2-6A49-B1A6-687D520CB867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64274-6B9F-C440-8F5B-459ECBD02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4274-6B9F-C440-8F5B-459ECBD02C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3squared.</a:t>
            </a:r>
            <a:r>
              <a:rPr lang="en-US" baseline="0" dirty="0" smtClean="0"/>
              <a:t> </a:t>
            </a:r>
            <a:r>
              <a:rPr lang="en-US" dirty="0" smtClean="0"/>
              <a:t>Draw</a:t>
            </a:r>
            <a:r>
              <a:rPr lang="en-US" baseline="0" dirty="0" smtClean="0"/>
              <a:t> dots to represent that the whole number will be the sides of a square.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4274-6B9F-C440-8F5B-459ECBD02C7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74E19C-33A1-5044-A9F5-D2A424D91EAA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09C3A1-DA27-1F44-B348-56D1EAB5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OT4xhd" TargetMode="External"/><Relationship Id="rId3" Type="http://schemas.openxmlformats.org/officeDocument/2006/relationships/hyperlink" Target="http://bit.ly/MPcNf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Squares &amp; Square Roots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Please get your supplies out for your first participation grade.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Pencil pouch in front with:</a:t>
            </a:r>
          </a:p>
          <a:p>
            <a:pPr lvl="1"/>
            <a:r>
              <a:rPr lang="en-US" dirty="0" smtClean="0"/>
              <a:t>Pencils</a:t>
            </a:r>
          </a:p>
          <a:p>
            <a:pPr lvl="1"/>
            <a:r>
              <a:rPr lang="en-US" dirty="0" smtClean="0"/>
              <a:t>Bathroom pass</a:t>
            </a:r>
          </a:p>
          <a:p>
            <a:pPr lvl="1"/>
            <a:r>
              <a:rPr lang="en-US" dirty="0" smtClean="0"/>
              <a:t>eraser</a:t>
            </a:r>
          </a:p>
          <a:p>
            <a:r>
              <a:rPr lang="en-US" dirty="0" smtClean="0"/>
              <a:t>5 tab dividers</a:t>
            </a:r>
          </a:p>
          <a:p>
            <a:pPr lvl="1"/>
            <a:r>
              <a:rPr lang="en-US" dirty="0" smtClean="0"/>
              <a:t>Tab 1 – Current Unit</a:t>
            </a:r>
          </a:p>
          <a:p>
            <a:pPr lvl="1"/>
            <a:r>
              <a:rPr lang="en-US" dirty="0" smtClean="0"/>
              <a:t>Tab 2 – 1</a:t>
            </a:r>
            <a:r>
              <a:rPr lang="en-US" baseline="30000" dirty="0" smtClean="0"/>
              <a:t>st</a:t>
            </a:r>
            <a:r>
              <a:rPr lang="en-US" dirty="0" smtClean="0"/>
              <a:t> 9 weeks</a:t>
            </a:r>
          </a:p>
          <a:p>
            <a:pPr lvl="1"/>
            <a:r>
              <a:rPr lang="en-US" dirty="0" smtClean="0"/>
              <a:t>Tab 3 – 2</a:t>
            </a:r>
            <a:r>
              <a:rPr lang="en-US" baseline="30000" dirty="0" smtClean="0"/>
              <a:t>nd</a:t>
            </a:r>
            <a:r>
              <a:rPr lang="en-US" dirty="0" smtClean="0"/>
              <a:t> 9 weeks</a:t>
            </a:r>
          </a:p>
          <a:p>
            <a:pPr lvl="1"/>
            <a:r>
              <a:rPr lang="en-US" dirty="0" smtClean="0"/>
              <a:t>Tab 4 – 3</a:t>
            </a:r>
            <a:r>
              <a:rPr lang="en-US" baseline="30000" dirty="0" smtClean="0"/>
              <a:t>rd</a:t>
            </a:r>
            <a:r>
              <a:rPr lang="en-US" dirty="0" smtClean="0"/>
              <a:t> 9 weeks</a:t>
            </a:r>
          </a:p>
          <a:p>
            <a:pPr lvl="1"/>
            <a:r>
              <a:rPr lang="en-US" dirty="0" smtClean="0"/>
              <a:t>Tab 5 – 4</a:t>
            </a:r>
            <a:r>
              <a:rPr lang="en-US" baseline="30000" dirty="0" smtClean="0"/>
              <a:t>th</a:t>
            </a:r>
            <a:r>
              <a:rPr lang="en-US" dirty="0" smtClean="0"/>
              <a:t> 9 weeks</a:t>
            </a:r>
          </a:p>
          <a:p>
            <a:r>
              <a:rPr lang="en-US" dirty="0" smtClean="0"/>
              <a:t>Paper</a:t>
            </a:r>
          </a:p>
          <a:p>
            <a:r>
              <a:rPr lang="en-US" dirty="0" smtClean="0"/>
              <a:t>Folder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Squaring a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Squaring a number is the </a:t>
            </a:r>
            <a:r>
              <a:rPr lang="en-US" b="1" dirty="0" smtClean="0">
                <a:solidFill>
                  <a:srgbClr val="FF0000"/>
                </a:solidFill>
              </a:rPr>
              <a:t>product of a number times itself.</a:t>
            </a:r>
          </a:p>
          <a:p>
            <a:r>
              <a:rPr lang="en-US" dirty="0" smtClean="0"/>
              <a:t>When asked to square a number, it will be written in </a:t>
            </a:r>
            <a:r>
              <a:rPr lang="en-US" b="1" dirty="0" smtClean="0">
                <a:solidFill>
                  <a:srgbClr val="FF0000"/>
                </a:solidFill>
              </a:rPr>
              <a:t>exponential form.</a:t>
            </a:r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: 5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5 is the </a:t>
            </a:r>
            <a:r>
              <a:rPr lang="en-US" b="1" dirty="0" smtClean="0">
                <a:solidFill>
                  <a:srgbClr val="FF0000"/>
                </a:solidFill>
              </a:rPr>
              <a:t>base</a:t>
            </a:r>
          </a:p>
          <a:p>
            <a:pPr lvl="2"/>
            <a:r>
              <a:rPr lang="en-US" dirty="0" smtClean="0"/>
              <a:t>2 is the </a:t>
            </a:r>
            <a:r>
              <a:rPr lang="en-US" b="1" dirty="0" smtClean="0">
                <a:solidFill>
                  <a:srgbClr val="FF0000"/>
                </a:solidFill>
              </a:rPr>
              <a:t>exponent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The exponent indicates how many times the</a:t>
            </a:r>
            <a:r>
              <a:rPr lang="en-US" b="1" dirty="0" smtClean="0">
                <a:solidFill>
                  <a:srgbClr val="FF0000"/>
                </a:solidFill>
              </a:rPr>
              <a:t> base is multiplies by itself.</a:t>
            </a:r>
          </a:p>
          <a:p>
            <a:r>
              <a:rPr lang="en-US" dirty="0" smtClean="0"/>
              <a:t>To properly state the problem, 5</a:t>
            </a:r>
            <a:r>
              <a:rPr lang="en-US" baseline="30000" dirty="0" smtClean="0"/>
              <a:t>2</a:t>
            </a:r>
            <a:r>
              <a:rPr lang="en-US" dirty="0" smtClean="0"/>
              <a:t>, it will be stated as </a:t>
            </a:r>
            <a:r>
              <a:rPr lang="en-US" b="1" dirty="0" smtClean="0">
                <a:solidFill>
                  <a:srgbClr val="FF0000"/>
                </a:solidFill>
              </a:rPr>
              <a:t>‘five squared’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‘five to the second power.’</a:t>
            </a:r>
          </a:p>
          <a:p>
            <a:r>
              <a:rPr lang="en-US" dirty="0" smtClean="0"/>
              <a:t>To solve the problem, we identify the exponent and multiply the base times itself the number of times indicated.</a:t>
            </a:r>
          </a:p>
          <a:p>
            <a:pPr lvl="1"/>
            <a:r>
              <a:rPr lang="en-US" b="1" dirty="0" smtClean="0"/>
              <a:t>Example</a:t>
            </a:r>
            <a:r>
              <a:rPr lang="en-US" dirty="0" smtClean="0"/>
              <a:t>: 5</a:t>
            </a:r>
            <a:r>
              <a:rPr lang="en-US" baseline="30000" dirty="0" smtClean="0"/>
              <a:t>2</a:t>
            </a:r>
            <a:r>
              <a:rPr lang="en-US" dirty="0" smtClean="0"/>
              <a:t> = 5x5 =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 of the MISTAKE!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Squaring a number is </a:t>
            </a:r>
            <a:r>
              <a:rPr lang="en-US" b="1" dirty="0" smtClean="0">
                <a:solidFill>
                  <a:srgbClr val="FF0000"/>
                </a:solidFill>
              </a:rPr>
              <a:t>NOT THE SAME</a:t>
            </a:r>
            <a:r>
              <a:rPr lang="en-US" dirty="0" smtClean="0"/>
              <a:t>, as multiplying the number by 2.</a:t>
            </a:r>
          </a:p>
          <a:p>
            <a:r>
              <a:rPr lang="en-US" dirty="0" smtClean="0"/>
              <a:t>If there is a </a:t>
            </a:r>
            <a:r>
              <a:rPr lang="en-US" baseline="30000" dirty="0" smtClean="0"/>
              <a:t>2</a:t>
            </a:r>
            <a:r>
              <a:rPr lang="en-US" dirty="0" smtClean="0"/>
              <a:t> by the number, you are </a:t>
            </a:r>
            <a:r>
              <a:rPr lang="en-US" b="1" dirty="0" smtClean="0">
                <a:solidFill>
                  <a:srgbClr val="FF0000"/>
                </a:solidFill>
              </a:rPr>
              <a:t>multiplying it by itself two times</a:t>
            </a:r>
            <a:r>
              <a:rPr lang="en-US" dirty="0" smtClean="0"/>
              <a:t>, not multiplying it by 2.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6</a:t>
            </a:r>
            <a:r>
              <a:rPr lang="en-US" baseline="30000" dirty="0" smtClean="0"/>
              <a:t>2</a:t>
            </a:r>
            <a:r>
              <a:rPr lang="en-US" dirty="0" smtClean="0"/>
              <a:t> = 36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6 </a:t>
            </a:r>
            <a:r>
              <a:rPr lang="en-US" dirty="0" err="1" smtClean="0"/>
              <a:t>x</a:t>
            </a:r>
            <a:r>
              <a:rPr lang="en-US" dirty="0" smtClean="0"/>
              <a:t> 6 = 36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6</a:t>
            </a:r>
            <a:r>
              <a:rPr lang="en-US" baseline="30000" dirty="0" smtClean="0"/>
              <a:t>2</a:t>
            </a:r>
            <a:r>
              <a:rPr lang="en-US" dirty="0" smtClean="0"/>
              <a:t> ≠ 12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6 </a:t>
            </a:r>
            <a:r>
              <a:rPr lang="en-US" dirty="0" err="1" smtClean="0"/>
              <a:t>x</a:t>
            </a:r>
            <a:r>
              <a:rPr lang="en-US" dirty="0" smtClean="0"/>
              <a:t> 2 = 12</a:t>
            </a:r>
          </a:p>
          <a:p>
            <a:r>
              <a:rPr lang="en-US" dirty="0" smtClean="0"/>
              <a:t>Check back at your table to make sure you did not make this mistake.</a:t>
            </a:r>
          </a:p>
          <a:p>
            <a:pPr lvl="1">
              <a:buFont typeface="Courier New"/>
              <a:buChar char="o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Squaring a Number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Identify the base in this problem:</a:t>
            </a:r>
          </a:p>
          <a:p>
            <a:pPr lvl="1"/>
            <a:r>
              <a:rPr lang="en-US" sz="4400" dirty="0" smtClean="0"/>
              <a:t>10</a:t>
            </a:r>
            <a:r>
              <a:rPr lang="en-US" sz="4400" baseline="30000" dirty="0" smtClean="0"/>
              <a:t>2</a:t>
            </a:r>
            <a:endParaRPr lang="en-US" sz="4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Squaring a Number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Identify the exponent in this problem:</a:t>
            </a:r>
          </a:p>
          <a:p>
            <a:pPr lvl="1"/>
            <a:r>
              <a:rPr lang="en-US" sz="4400" dirty="0" smtClean="0"/>
              <a:t>6</a:t>
            </a:r>
            <a:r>
              <a:rPr lang="en-US" sz="4400" baseline="30000" dirty="0" smtClean="0"/>
              <a:t>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Squaring a Number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Identify the exponent in this problem:</a:t>
            </a:r>
          </a:p>
          <a:p>
            <a:pPr lvl="1"/>
            <a:r>
              <a:rPr lang="en-US" sz="4400" dirty="0" smtClean="0"/>
              <a:t>6</a:t>
            </a:r>
            <a:r>
              <a:rPr lang="en-US" sz="4400" baseline="30000" dirty="0" smtClean="0"/>
              <a:t>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Squaring a Number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Identify the base in this problem:</a:t>
            </a:r>
          </a:p>
          <a:p>
            <a:pPr lvl="1"/>
            <a:r>
              <a:rPr lang="en-US" sz="4400" dirty="0" smtClean="0"/>
              <a:t>8</a:t>
            </a:r>
            <a:r>
              <a:rPr lang="en-US" sz="4400" baseline="30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Squaring a Number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6000" dirty="0" smtClean="0"/>
              <a:t>With your partner, discuss how you would solve this problem and how you would state this problem:</a:t>
            </a:r>
          </a:p>
          <a:p>
            <a:pPr lvl="1"/>
            <a:r>
              <a:rPr lang="en-US" sz="5400" dirty="0" smtClean="0"/>
              <a:t>2</a:t>
            </a:r>
            <a:r>
              <a:rPr lang="en-US" sz="5400" baseline="30000" dirty="0" smtClean="0"/>
              <a:t>4</a:t>
            </a:r>
          </a:p>
          <a:p>
            <a:pPr lvl="1"/>
            <a:r>
              <a:rPr lang="en-US" sz="5400" b="1" dirty="0" smtClean="0"/>
              <a:t>RECORD YOUR ANSWER ON YOUR GUIDED NOTES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Squaring a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do you think we call this squaring: 4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? </a:t>
            </a:r>
          </a:p>
          <a:p>
            <a:pPr lvl="1"/>
            <a:r>
              <a:rPr lang="en-US" sz="2800" dirty="0" smtClean="0"/>
              <a:t>Discuss with your partner and attempt to represent this problem with a picture.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3200" dirty="0" smtClean="0"/>
              <a:t>Why do you think we DON’T call this squaring: 4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?</a:t>
            </a:r>
          </a:p>
          <a:p>
            <a:pPr lvl="1"/>
            <a:r>
              <a:rPr lang="en-US" sz="2800" dirty="0" smtClean="0"/>
              <a:t>Discuss with your partner and attempt to represent this problem with a picture.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13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out a sheet of paper.</a:t>
            </a:r>
          </a:p>
          <a:p>
            <a:r>
              <a:rPr lang="en-US" dirty="0" smtClean="0"/>
              <a:t>Answer the following silently &amp;</a:t>
            </a:r>
            <a:r>
              <a:rPr lang="en-US" dirty="0" smtClean="0"/>
              <a:t> independently: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-10 + 12 =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-5 </a:t>
            </a:r>
            <a:r>
              <a:rPr lang="en-US" dirty="0" err="1" smtClean="0"/>
              <a:t>x</a:t>
            </a:r>
            <a:r>
              <a:rPr lang="en-US" dirty="0" smtClean="0"/>
              <a:t> 8 =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-1 + -6 =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5 – 10 =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-7/-14 =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Squaring a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864352" cy="4495800"/>
          </a:xfrm>
        </p:spPr>
        <p:txBody>
          <a:bodyPr/>
          <a:lstStyle/>
          <a:p>
            <a:r>
              <a:rPr lang="en-US" dirty="0" smtClean="0"/>
              <a:t>As a fundamental skill, together we will learn the products of squaring numbers 1-15.</a:t>
            </a:r>
          </a:p>
          <a:p>
            <a:r>
              <a:rPr lang="en-US" dirty="0" smtClean="0"/>
              <a:t>Take a 3 minutes to try to figure these out </a:t>
            </a:r>
            <a:r>
              <a:rPr lang="en-US" b="1" dirty="0" smtClean="0"/>
              <a:t>ON YOUR OWN SILENTLY </a:t>
            </a:r>
            <a:r>
              <a:rPr lang="en-US" dirty="0" smtClean="0"/>
              <a:t>and fill in the table on your guided notes.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34200" y="1371600"/>
          <a:ext cx="2057400" cy="5562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the Square Root of a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Taking the square root of a number is the </a:t>
            </a:r>
            <a:r>
              <a:rPr lang="en-US" b="1" dirty="0" smtClean="0">
                <a:solidFill>
                  <a:srgbClr val="FF0000"/>
                </a:solidFill>
              </a:rPr>
              <a:t>inverse </a:t>
            </a:r>
            <a:r>
              <a:rPr lang="en-US" dirty="0" smtClean="0"/>
              <a:t>operation of squaring a number.</a:t>
            </a:r>
          </a:p>
          <a:p>
            <a:pPr lvl="1"/>
            <a:r>
              <a:rPr lang="en-US" dirty="0" smtClean="0"/>
              <a:t>Inverse means </a:t>
            </a:r>
            <a:r>
              <a:rPr lang="en-US" b="1" dirty="0" smtClean="0">
                <a:solidFill>
                  <a:srgbClr val="FF0000"/>
                </a:solidFill>
              </a:rPr>
              <a:t>opposite.</a:t>
            </a:r>
          </a:p>
          <a:p>
            <a:r>
              <a:rPr lang="en-US" dirty="0" smtClean="0"/>
              <a:t>The symbol for square root is √ , which is called a </a:t>
            </a:r>
            <a:r>
              <a:rPr lang="en-US" b="1" dirty="0" smtClean="0">
                <a:solidFill>
                  <a:srgbClr val="FF0000"/>
                </a:solidFill>
              </a:rPr>
              <a:t>radical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solve the problem √64, you must determine </a:t>
            </a:r>
            <a:r>
              <a:rPr lang="en-US" b="1" dirty="0" smtClean="0">
                <a:solidFill>
                  <a:srgbClr val="FF0000"/>
                </a:solidFill>
              </a:rPr>
              <a:t>what number was multiplied by itself</a:t>
            </a:r>
            <a:r>
              <a:rPr lang="en-US" dirty="0" smtClean="0"/>
              <a:t> to equal 64.</a:t>
            </a:r>
          </a:p>
          <a:p>
            <a:pPr lvl="1"/>
            <a:r>
              <a:rPr lang="en-US" dirty="0" smtClean="0"/>
              <a:t>Please figure this out on your own for a few seconds.</a:t>
            </a:r>
          </a:p>
          <a:p>
            <a:r>
              <a:rPr lang="en-US" dirty="0" smtClean="0"/>
              <a:t>Thinking back on our chart, if every number in the right column was in a radical, the answer would equal the base number in the left column.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64050" y="3314700"/>
          <a:ext cx="215900" cy="228600"/>
        </p:xfrm>
        <a:graphic>
          <a:graphicData uri="http://schemas.openxmlformats.org/presentationml/2006/ole">
            <p:oleObj spid="_x0000_s39938" name="Equation" r:id="rId3" imgW="2159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the Square Root of a Number 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Determine the square root of the following problem:</a:t>
            </a:r>
          </a:p>
          <a:p>
            <a:r>
              <a:rPr lang="en-US" sz="6000" dirty="0" smtClean="0"/>
              <a:t>√100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the Square Root of a Number 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Determine the square root of the following problem:</a:t>
            </a:r>
          </a:p>
          <a:p>
            <a:r>
              <a:rPr lang="en-US" sz="6000" dirty="0" smtClean="0"/>
              <a:t>√81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the Square Root of a Number 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Determine the square root of the following problem:</a:t>
            </a:r>
          </a:p>
          <a:p>
            <a:r>
              <a:rPr lang="en-US" sz="6000" dirty="0" smtClean="0"/>
              <a:t>√64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the Square Root of a Number 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6000" dirty="0" smtClean="0"/>
              <a:t>Determine the square root of the following problem AND write the equivalent square problem:</a:t>
            </a:r>
          </a:p>
          <a:p>
            <a:r>
              <a:rPr lang="en-US" sz="6000" dirty="0" smtClean="0"/>
              <a:t>√49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Before you will get a chance to show your mastery, please ask any questions you may have on the topic.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of you will receive an exit ticket. </a:t>
            </a:r>
          </a:p>
          <a:p>
            <a:r>
              <a:rPr lang="en-US" dirty="0" smtClean="0"/>
              <a:t>The exit ticket has 3 problems on it.</a:t>
            </a:r>
          </a:p>
          <a:p>
            <a:r>
              <a:rPr lang="en-US" dirty="0" smtClean="0"/>
              <a:t>You will complete the exit ticket in 5 minutes and it must be turned in before you can exit the classroom.</a:t>
            </a:r>
          </a:p>
          <a:p>
            <a:r>
              <a:rPr lang="en-US" dirty="0" smtClean="0"/>
              <a:t>You must work </a:t>
            </a:r>
            <a:r>
              <a:rPr lang="en-US" b="1" dirty="0" smtClean="0"/>
              <a:t>SILENTLY and INDEPENDENTLY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HOMEWORK – List numbers 1-30, square each of them WITHOUT USING A CALCULATOR on your own paper.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14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Answer the following SILENTLY &amp; INDEPENDENTLY </a:t>
            </a:r>
            <a:r>
              <a:rPr lang="en-US" b="1" dirty="0" smtClean="0"/>
              <a:t>on your notes from yesterday</a:t>
            </a:r>
            <a:r>
              <a:rPr lang="en-US" dirty="0" smtClean="0"/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Write how would you state this problem (using words) in two different ways: 7</a:t>
            </a:r>
            <a:r>
              <a:rPr lang="en-US" baseline="30000" dirty="0" smtClean="0"/>
              <a:t>2 </a:t>
            </a:r>
            <a:br>
              <a:rPr lang="en-US" baseline="300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baseline="30000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Draw a picture representing why ‘squaring’ a number makes sense using 5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Write how you would state this problem: √92</a:t>
            </a:r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SWBAT explain the difference between perfect and imperfect squares.</a:t>
            </a:r>
          </a:p>
          <a:p>
            <a:r>
              <a:rPr lang="en-US" sz="4400" dirty="0" smtClean="0"/>
              <a:t>SWBAT estimate the square root of a number.</a:t>
            </a:r>
          </a:p>
          <a:p>
            <a:r>
              <a:rPr lang="en-US" sz="4400" dirty="0" smtClean="0"/>
              <a:t>SWBAT identify numbers as perfect and imperfect squares.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13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Get your guided notes from the front – </a:t>
            </a:r>
            <a:r>
              <a:rPr lang="en-US" b="1" dirty="0" smtClean="0"/>
              <a:t>ONLY TAKE ONE!</a:t>
            </a:r>
          </a:p>
          <a:p>
            <a:pPr marL="514350" indent="-514350"/>
            <a:r>
              <a:rPr lang="en-US" dirty="0" smtClean="0"/>
              <a:t>Answer the following SILENTLY &amp; INDEPENDENTLY </a:t>
            </a:r>
            <a:r>
              <a:rPr lang="en-US" b="1" dirty="0" smtClean="0"/>
              <a:t>on the area on your guided notes: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What is the big goal for the class?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Why do you think it’s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Now – 5 minutes</a:t>
            </a:r>
          </a:p>
          <a:p>
            <a:r>
              <a:rPr lang="en-US" dirty="0" smtClean="0"/>
              <a:t>Rules Review – 3 minutes</a:t>
            </a:r>
          </a:p>
          <a:p>
            <a:r>
              <a:rPr lang="en-US" dirty="0" smtClean="0"/>
              <a:t>Classroom Intern Hiring – 10 minutes</a:t>
            </a:r>
          </a:p>
          <a:p>
            <a:r>
              <a:rPr lang="en-US" dirty="0" smtClean="0"/>
              <a:t>Homework Check – 5 minutes</a:t>
            </a:r>
          </a:p>
          <a:p>
            <a:r>
              <a:rPr lang="en-US" dirty="0" smtClean="0"/>
              <a:t>Perfect Squares – 7 minutes</a:t>
            </a:r>
          </a:p>
          <a:p>
            <a:r>
              <a:rPr lang="en-US" dirty="0" smtClean="0"/>
              <a:t>Imperfect Squares – 10 minutes</a:t>
            </a:r>
          </a:p>
          <a:p>
            <a:r>
              <a:rPr lang="en-US" dirty="0" smtClean="0"/>
              <a:t>Exit Ticket – 5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Rules to help us…</a:t>
            </a:r>
          </a:p>
          <a:p>
            <a:r>
              <a:rPr lang="en-US" sz="3600" b="1" u="sng" dirty="0" smtClean="0"/>
              <a:t>L</a:t>
            </a:r>
            <a:r>
              <a:rPr lang="en-US" sz="3600" dirty="0" smtClean="0"/>
              <a:t>ook, listen, and follow directions the first time they are give.</a:t>
            </a:r>
          </a:p>
          <a:p>
            <a:r>
              <a:rPr lang="en-US" sz="3600" b="1" u="sng" dirty="0" smtClean="0"/>
              <a:t>E</a:t>
            </a:r>
            <a:r>
              <a:rPr lang="en-US" sz="3600" dirty="0" smtClean="0"/>
              <a:t>nter the classroom prepared and ready to learn.</a:t>
            </a:r>
          </a:p>
          <a:p>
            <a:r>
              <a:rPr lang="en-US" sz="3600" b="1" u="sng" dirty="0" smtClean="0"/>
              <a:t>A</a:t>
            </a:r>
            <a:r>
              <a:rPr lang="en-US" sz="3600" dirty="0" smtClean="0"/>
              <a:t>lways use class time for class work.</a:t>
            </a:r>
          </a:p>
          <a:p>
            <a:r>
              <a:rPr lang="en-US" sz="3600" b="1" u="sng" dirty="0" smtClean="0"/>
              <a:t>R</a:t>
            </a:r>
            <a:r>
              <a:rPr lang="en-US" sz="3600" dirty="0" smtClean="0"/>
              <a:t>espect others.</a:t>
            </a:r>
          </a:p>
          <a:p>
            <a:r>
              <a:rPr lang="en-US" sz="3600" b="1" u="sng" dirty="0" smtClean="0"/>
              <a:t>N</a:t>
            </a:r>
            <a:r>
              <a:rPr lang="en-US" sz="3600" dirty="0" smtClean="0"/>
              <a:t>ever give up.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Signals</a:t>
            </a:r>
            <a:endParaRPr lang="en-US" dirty="0"/>
          </a:p>
        </p:txBody>
      </p:sp>
      <p:pic>
        <p:nvPicPr>
          <p:cNvPr id="6" name="Picture 5" descr="1 fing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93" y="1676400"/>
            <a:ext cx="918261" cy="2209800"/>
          </a:xfrm>
          <a:prstGeom prst="rect">
            <a:avLst/>
          </a:prstGeom>
        </p:spPr>
      </p:pic>
      <p:pic>
        <p:nvPicPr>
          <p:cNvPr id="7" name="Picture 6" descr="3 finge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588984"/>
            <a:ext cx="1139349" cy="2334083"/>
          </a:xfrm>
          <a:prstGeom prst="rect">
            <a:avLst/>
          </a:prstGeom>
        </p:spPr>
      </p:pic>
      <p:pic>
        <p:nvPicPr>
          <p:cNvPr id="8" name="Picture 7" descr="5 finger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692" y="1524000"/>
            <a:ext cx="1609308" cy="2189835"/>
          </a:xfrm>
          <a:prstGeom prst="rect">
            <a:avLst/>
          </a:prstGeom>
        </p:spPr>
      </p:pic>
      <p:pic>
        <p:nvPicPr>
          <p:cNvPr id="9" name="Picture 8" descr="fis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587" y="3352800"/>
            <a:ext cx="1143013" cy="1536718"/>
          </a:xfrm>
          <a:prstGeom prst="rect">
            <a:avLst/>
          </a:prstGeom>
        </p:spPr>
      </p:pic>
      <p:pic>
        <p:nvPicPr>
          <p:cNvPr id="10" name="Picture 9" descr="pencil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04800" y="5235116"/>
            <a:ext cx="1957790" cy="17752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30039" y="1828800"/>
            <a:ext cx="309764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 finger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I’d like to answer a question.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3554" y="1905000"/>
            <a:ext cx="3097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5 fingers/Hand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I’d like to ask a question related to what we’re learning.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52990" y="6027002"/>
            <a:ext cx="3097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Pencil in the air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 need a pencil.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84154" y="3657600"/>
            <a:ext cx="309764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Fist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I’m confused/please</a:t>
            </a:r>
            <a:br>
              <a:rPr lang="en-US" sz="2400" dirty="0" smtClean="0"/>
            </a:br>
            <a:r>
              <a:rPr lang="en-US" sz="2400" dirty="0" smtClean="0"/>
              <a:t>slow down.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5257800"/>
            <a:ext cx="3097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3 Fingers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 need a tissue,</a:t>
            </a:r>
            <a:br>
              <a:rPr lang="en-US" sz="2400" dirty="0" smtClean="0"/>
            </a:br>
            <a:r>
              <a:rPr lang="en-US" sz="2400" dirty="0" smtClean="0"/>
              <a:t>I’m sick, anything</a:t>
            </a:r>
            <a:br>
              <a:rPr lang="en-US" sz="2400" dirty="0" smtClean="0"/>
            </a:br>
            <a:r>
              <a:rPr lang="en-US" sz="2400" dirty="0" smtClean="0"/>
              <a:t>else.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Please take out your homework and we will quickly go over the correct answers.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perfect square is a number that results in a </a:t>
            </a:r>
            <a:r>
              <a:rPr lang="en-US" sz="4000" b="1" dirty="0" smtClean="0">
                <a:solidFill>
                  <a:srgbClr val="FF0000"/>
                </a:solidFill>
              </a:rPr>
              <a:t>whole number</a:t>
            </a:r>
            <a:r>
              <a:rPr lang="en-US" sz="4000" dirty="0" smtClean="0"/>
              <a:t> when the square root is taken.</a:t>
            </a:r>
          </a:p>
          <a:p>
            <a:pPr lvl="1"/>
            <a:r>
              <a:rPr lang="en-US" sz="3600" dirty="0" smtClean="0"/>
              <a:t>Example: √100 = </a:t>
            </a:r>
          </a:p>
          <a:p>
            <a:pPr lvl="1"/>
            <a:r>
              <a:rPr lang="en-US" sz="3600" dirty="0" smtClean="0"/>
              <a:t>Example: √49 = </a:t>
            </a:r>
          </a:p>
          <a:p>
            <a:pPr lvl="1"/>
            <a:r>
              <a:rPr lang="en-US" sz="3600" dirty="0" smtClean="0"/>
              <a:t>Example: √16 =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look to the board for the visual regarding perfect squares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imperfect square is a number that results in a </a:t>
            </a:r>
            <a:r>
              <a:rPr lang="en-US" sz="4000" b="1" dirty="0" smtClean="0">
                <a:solidFill>
                  <a:srgbClr val="FF0000"/>
                </a:solidFill>
              </a:rPr>
              <a:t>continuous decimal</a:t>
            </a:r>
            <a:r>
              <a:rPr lang="en-US" sz="4000" dirty="0" smtClean="0"/>
              <a:t> when the square root is taken.</a:t>
            </a:r>
          </a:p>
          <a:p>
            <a:pPr lvl="1"/>
            <a:r>
              <a:rPr lang="en-US" sz="3600" dirty="0" smtClean="0"/>
              <a:t>Example: √52</a:t>
            </a:r>
          </a:p>
          <a:p>
            <a:pPr lvl="2"/>
            <a:r>
              <a:rPr lang="en-US" sz="3300" dirty="0" smtClean="0"/>
              <a:t>We know this is not a perfect square because if we try to draw our diagram, it will not work!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easily identify whether or not a number is a perfect square based on the numbers we learned yesterday in class, but we can also use our knowledge to estimate what the square root of a perfect square would be.</a:t>
            </a:r>
          </a:p>
          <a:p>
            <a:pPr lvl="1"/>
            <a:r>
              <a:rPr lang="en-US" dirty="0" smtClean="0"/>
              <a:t>Example: √92</a:t>
            </a:r>
          </a:p>
          <a:p>
            <a:pPr lvl="2"/>
            <a:r>
              <a:rPr lang="en-US" dirty="0" smtClean="0"/>
              <a:t>Which two perfect squares do we know that are before and after 92?</a:t>
            </a:r>
            <a:endParaRPr lang="en-US" b="1" dirty="0" smtClean="0">
              <a:solidFill>
                <a:srgbClr val="FF0000"/>
              </a:solidFill>
            </a:endParaRP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81 &amp; 100</a:t>
            </a:r>
          </a:p>
          <a:p>
            <a:pPr lvl="2"/>
            <a:r>
              <a:rPr lang="en-US" dirty="0" smtClean="0"/>
              <a:t>Find the square root of these perfect squares.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√81 = 9 &amp; √100 = 10</a:t>
            </a:r>
          </a:p>
          <a:p>
            <a:pPr lvl="2"/>
            <a:r>
              <a:rPr lang="en-US" dirty="0" smtClean="0"/>
              <a:t>Therefore, we know our answer is:</a:t>
            </a:r>
          </a:p>
          <a:p>
            <a:pPr lvl="3"/>
            <a:r>
              <a:rPr lang="en-US" dirty="0" smtClean="0"/>
              <a:t>Between </a:t>
            </a:r>
            <a:r>
              <a:rPr lang="en-US" b="1" dirty="0" smtClean="0">
                <a:solidFill>
                  <a:srgbClr val="FF0000"/>
                </a:solidFill>
              </a:rPr>
              <a:t>9 and 10. </a:t>
            </a:r>
          </a:p>
          <a:p>
            <a:pPr lvl="3"/>
            <a:r>
              <a:rPr lang="en-US" dirty="0" smtClean="0"/>
              <a:t>Because 92 is closer to 100 than is it to 81, we can estimate the square root of 92 as </a:t>
            </a:r>
            <a:r>
              <a:rPr lang="en-US" b="1" dirty="0" smtClean="0">
                <a:solidFill>
                  <a:srgbClr val="FF0000"/>
                </a:solidFill>
              </a:rPr>
              <a:t>9.5.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Squares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Between which two whole numbers is √48? Make an estimate for your answer.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Squares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Between which two whole numbers is √17? Make an estimate for your answer.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SWBAT set up their binder.</a:t>
            </a:r>
          </a:p>
          <a:p>
            <a:r>
              <a:rPr lang="en-US" sz="4000" dirty="0" smtClean="0"/>
              <a:t>SWBAT understand the classroom interns positions.</a:t>
            </a:r>
          </a:p>
          <a:p>
            <a:r>
              <a:rPr lang="en-US" sz="4000" dirty="0" smtClean="0"/>
              <a:t>SWBAT explain the difference between squaring a number and taking the square root of a number.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Squares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Between which two whole numbers is √46? Make an estimate for your answer.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Squares 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Between which two whole numbers is √14? Make an estimate for your answer.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Let’s check your estimate on the calculator.</a:t>
            </a:r>
          </a:p>
          <a:p>
            <a:pPr lvl="1"/>
            <a:r>
              <a:rPr lang="en-US" sz="3700" dirty="0" smtClean="0"/>
              <a:t>As you were told, the number is a continuous decimal.</a:t>
            </a:r>
          </a:p>
          <a:p>
            <a:pPr lvl="1"/>
            <a:r>
              <a:rPr lang="en-US" sz="3700" dirty="0" smtClean="0"/>
              <a:t>Try with your partner to make a dot diagram using the answer to √14.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and Imperfect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Without using your calculator, determine whether or not these squares as perfect or imperfect SILENTLY AND INDEPENDENTLY. You will have 1 minutes to determine the answer and then we will go over the answers.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√100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√63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√5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√20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and Imperfect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SILENTLY &amp; INDEPENDELTY, 1 finger will represent a perfect square and 2 fingers will represent an imperfect square.</a:t>
            </a:r>
          </a:p>
          <a:p>
            <a:r>
              <a:rPr lang="en-US" dirty="0" smtClean="0"/>
              <a:t>Only raise your fingers when prompted.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√100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√63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√5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√20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√80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009" y="3429000"/>
            <a:ext cx="1933519" cy="3035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3429000"/>
            <a:ext cx="1926662" cy="3035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99009" y="5867400"/>
            <a:ext cx="157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Perfect Square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13609" y="5943600"/>
            <a:ext cx="1577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Imperfect Square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of you will receive an exit ticket. </a:t>
            </a:r>
          </a:p>
          <a:p>
            <a:r>
              <a:rPr lang="en-US" dirty="0" smtClean="0"/>
              <a:t>The exit ticket has 3 problems on it.</a:t>
            </a:r>
          </a:p>
          <a:p>
            <a:r>
              <a:rPr lang="en-US" dirty="0" smtClean="0"/>
              <a:t>You will complete the exit ticket in 5 minutes and it must be turned in before you can exit the classroom.</a:t>
            </a:r>
          </a:p>
          <a:p>
            <a:r>
              <a:rPr lang="en-US" dirty="0" smtClean="0"/>
              <a:t>You must work </a:t>
            </a:r>
            <a:r>
              <a:rPr lang="en-US" b="1" dirty="0" smtClean="0"/>
              <a:t>SILENTLY and INDEPENDENTLY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HOMEWORK – Worksheet! </a:t>
            </a:r>
            <a:r>
              <a:rPr lang="en-US" b="1" dirty="0" err="1" smtClean="0">
                <a:sym typeface="Wingdings"/>
              </a:rPr>
              <a:t>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15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Answer the following </a:t>
            </a:r>
            <a:r>
              <a:rPr lang="en-US" b="1" dirty="0" smtClean="0"/>
              <a:t>SILENTLY &amp; INDEPENDENTLY: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Estimate √45.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Calculate √36.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Explain</a:t>
            </a:r>
            <a:r>
              <a:rPr lang="en-US" dirty="0" smtClean="0"/>
              <a:t> the difference between a perfect and imperfect square – </a:t>
            </a:r>
            <a:r>
              <a:rPr lang="en-US" smtClean="0"/>
              <a:t>show examples!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SWBAT define natural numbers, whole numbers, and integers.</a:t>
            </a:r>
          </a:p>
          <a:p>
            <a:r>
              <a:rPr lang="en-US" sz="4400" dirty="0" smtClean="0"/>
              <a:t>SWBAT create the number diagram.</a:t>
            </a:r>
          </a:p>
          <a:p>
            <a:r>
              <a:rPr lang="en-US" sz="4400" dirty="0" smtClean="0"/>
              <a:t>SWBAT categorize numbers in the number diagram.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Now – 5 minutes</a:t>
            </a:r>
          </a:p>
          <a:p>
            <a:r>
              <a:rPr lang="en-US" dirty="0" smtClean="0"/>
              <a:t>Reminders – 2 minutes</a:t>
            </a:r>
          </a:p>
          <a:p>
            <a:r>
              <a:rPr lang="en-US" dirty="0" smtClean="0"/>
              <a:t>Types of Numbers – 10 minutes</a:t>
            </a:r>
          </a:p>
          <a:p>
            <a:r>
              <a:rPr lang="en-US" dirty="0" smtClean="0"/>
              <a:t>Number Diagram – 10 minutes</a:t>
            </a:r>
          </a:p>
          <a:p>
            <a:r>
              <a:rPr lang="en-US" dirty="0" smtClean="0"/>
              <a:t>Categorizing Numbers – 10 minutes</a:t>
            </a:r>
          </a:p>
          <a:p>
            <a:r>
              <a:rPr lang="en-US" dirty="0" smtClean="0"/>
              <a:t>Numbers Guided Practice – 10 minutes</a:t>
            </a:r>
          </a:p>
          <a:p>
            <a:r>
              <a:rPr lang="en-US" dirty="0" smtClean="0"/>
              <a:t>Exit Ticket – 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Surveys WERE DUE YESTERDAY!</a:t>
            </a:r>
          </a:p>
          <a:p>
            <a:pPr lvl="1"/>
            <a:r>
              <a:rPr lang="en-US" sz="3300" dirty="0" smtClean="0"/>
              <a:t>Student survey: </a:t>
            </a:r>
            <a:r>
              <a:rPr lang="en-US" sz="3300" dirty="0" smtClean="0">
                <a:hlinkClick r:id="rId2"/>
              </a:rPr>
              <a:t>http://bit.ly/OT4xhd</a:t>
            </a:r>
            <a:endParaRPr lang="en-US" sz="3300" dirty="0" smtClean="0"/>
          </a:p>
          <a:p>
            <a:pPr lvl="1"/>
            <a:r>
              <a:rPr lang="en-US" sz="3300" dirty="0" smtClean="0"/>
              <a:t>Parent survey: </a:t>
            </a:r>
            <a:r>
              <a:rPr lang="en-US" sz="3300" dirty="0" smtClean="0">
                <a:hlinkClick r:id="rId3"/>
              </a:rPr>
              <a:t>http://bit.ly/MPcNff</a:t>
            </a:r>
            <a:endParaRPr lang="en-US" sz="3300" dirty="0" smtClean="0"/>
          </a:p>
          <a:p>
            <a:r>
              <a:rPr lang="en-US" b="1" dirty="0" smtClean="0"/>
              <a:t>Supplies WERE DUE MONDAY!</a:t>
            </a:r>
          </a:p>
          <a:p>
            <a:pPr lvl="1"/>
            <a:r>
              <a:rPr lang="en-US" dirty="0" smtClean="0"/>
              <a:t>For you: dividers, binder, paper, pencil pouch</a:t>
            </a:r>
          </a:p>
          <a:p>
            <a:pPr lvl="1"/>
            <a:r>
              <a:rPr lang="en-US" dirty="0" smtClean="0"/>
              <a:t>For me: copy paper, tissues, anti-bacterial gel</a:t>
            </a:r>
          </a:p>
          <a:p>
            <a:pPr lvl="1"/>
            <a:r>
              <a:rPr lang="en-US" b="1" dirty="0" smtClean="0"/>
              <a:t>A GRADE WILL BE GIVE THIS WEEKEND BASED OFF OF MY LIST OF SUPPLIES!</a:t>
            </a:r>
          </a:p>
          <a:p>
            <a:r>
              <a:rPr lang="en-US" b="1" dirty="0" smtClean="0"/>
              <a:t>QUIZ ON FRIDAY!</a:t>
            </a:r>
          </a:p>
          <a:p>
            <a:r>
              <a:rPr lang="en-US" b="1" dirty="0" smtClean="0"/>
              <a:t>Binder checks are random – make sure yours is organized and set up!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3 different types of numbers we will discuss today: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Natural Numbers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Whole Numbers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Integers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Now – 3 minutes</a:t>
            </a:r>
          </a:p>
          <a:p>
            <a:r>
              <a:rPr lang="en-US" dirty="0" smtClean="0"/>
              <a:t>Rules Review – 5 minutes</a:t>
            </a:r>
          </a:p>
          <a:p>
            <a:r>
              <a:rPr lang="en-US" dirty="0" smtClean="0"/>
              <a:t>Classroom Interns Overview – 10 minutes</a:t>
            </a:r>
          </a:p>
          <a:p>
            <a:r>
              <a:rPr lang="en-US" dirty="0" smtClean="0"/>
              <a:t>Supplies checklist – 10 minutes</a:t>
            </a:r>
          </a:p>
          <a:p>
            <a:r>
              <a:rPr lang="en-US" dirty="0" smtClean="0"/>
              <a:t>Squaring a Number – 5 minutes</a:t>
            </a:r>
          </a:p>
          <a:p>
            <a:r>
              <a:rPr lang="en-US" dirty="0" smtClean="0"/>
              <a:t>Learn Squares for Numbers 1-15 – 10 minutes</a:t>
            </a:r>
          </a:p>
          <a:p>
            <a:r>
              <a:rPr lang="en-US" dirty="0" smtClean="0"/>
              <a:t>Square root of a Number – 5 minutes</a:t>
            </a:r>
          </a:p>
          <a:p>
            <a:r>
              <a:rPr lang="en-US" dirty="0" smtClean="0"/>
              <a:t>Exit Ticket – 5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48" y="1600200"/>
            <a:ext cx="8531352" cy="52578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Natural numbers are also known as </a:t>
            </a:r>
            <a:r>
              <a:rPr lang="en-US" sz="3600" b="1" dirty="0" smtClean="0">
                <a:solidFill>
                  <a:srgbClr val="FF0000"/>
                </a:solidFill>
              </a:rPr>
              <a:t>counting numbers</a:t>
            </a:r>
            <a:r>
              <a:rPr lang="en-US" sz="3600" dirty="0" smtClean="0"/>
              <a:t>.</a:t>
            </a:r>
          </a:p>
          <a:p>
            <a:pPr lvl="1"/>
            <a:r>
              <a:rPr lang="en-US" sz="3200" dirty="0" smtClean="0"/>
              <a:t>The lowest natural number is 1.</a:t>
            </a:r>
          </a:p>
          <a:p>
            <a:pPr lvl="2"/>
            <a:r>
              <a:rPr lang="en-US" sz="2800" dirty="0" smtClean="0"/>
              <a:t>There are </a:t>
            </a:r>
            <a:r>
              <a:rPr lang="en-US" sz="2800" b="1" dirty="0" smtClean="0">
                <a:solidFill>
                  <a:srgbClr val="FF0000"/>
                </a:solidFill>
              </a:rPr>
              <a:t>no negative or decimal</a:t>
            </a:r>
            <a:r>
              <a:rPr lang="en-US" sz="2800" dirty="0" smtClean="0"/>
              <a:t> natural numbers.</a:t>
            </a:r>
          </a:p>
          <a:p>
            <a:pPr lvl="1"/>
            <a:r>
              <a:rPr lang="en-US" sz="3200" dirty="0" smtClean="0"/>
              <a:t>There is </a:t>
            </a:r>
            <a:r>
              <a:rPr lang="en-US" sz="3200" b="1" dirty="0" smtClean="0">
                <a:solidFill>
                  <a:srgbClr val="FF0000"/>
                </a:solidFill>
              </a:rPr>
              <a:t>not a highest natural number</a:t>
            </a:r>
            <a:r>
              <a:rPr lang="en-US" sz="3200" dirty="0" smtClean="0"/>
              <a:t> because numbers go to infinity.</a:t>
            </a:r>
          </a:p>
          <a:p>
            <a:pPr lvl="1"/>
            <a:r>
              <a:rPr lang="en-US" sz="3200" dirty="0" smtClean="0"/>
              <a:t>Example: 1, 2, 3, 4, 5, 6 ….. 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dirty="0" smtClean="0"/>
              <a:t>Whole numbers are just like counting numbers, but </a:t>
            </a:r>
            <a:r>
              <a:rPr lang="en-US" sz="3600" b="1" dirty="0" smtClean="0">
                <a:solidFill>
                  <a:srgbClr val="FF0000"/>
                </a:solidFill>
              </a:rPr>
              <a:t>include 0</a:t>
            </a:r>
            <a:r>
              <a:rPr lang="en-US" sz="3600" dirty="0" smtClean="0"/>
              <a:t>.</a:t>
            </a:r>
          </a:p>
          <a:p>
            <a:pPr lvl="1"/>
            <a:r>
              <a:rPr lang="en-US" sz="3200" dirty="0" smtClean="0"/>
              <a:t>The lowest whole number is 0.</a:t>
            </a:r>
          </a:p>
          <a:p>
            <a:pPr lvl="2"/>
            <a:r>
              <a:rPr lang="en-US" sz="2800" dirty="0" smtClean="0"/>
              <a:t>  There are </a:t>
            </a:r>
            <a:r>
              <a:rPr lang="en-US" sz="2800" b="1" dirty="0" smtClean="0">
                <a:solidFill>
                  <a:srgbClr val="FF0000"/>
                </a:solidFill>
              </a:rPr>
              <a:t>no negative or decimal</a:t>
            </a:r>
            <a:r>
              <a:rPr lang="en-US" sz="2800" dirty="0" smtClean="0"/>
              <a:t> whole numbers.</a:t>
            </a:r>
          </a:p>
          <a:p>
            <a:pPr lvl="1"/>
            <a:r>
              <a:rPr lang="en-US" sz="3200" dirty="0" smtClean="0"/>
              <a:t>There is </a:t>
            </a:r>
            <a:r>
              <a:rPr lang="en-US" sz="3200" b="1" dirty="0" smtClean="0">
                <a:solidFill>
                  <a:srgbClr val="FF0000"/>
                </a:solidFill>
              </a:rPr>
              <a:t>not a highest natural number</a:t>
            </a:r>
            <a:r>
              <a:rPr lang="en-US" sz="3200" dirty="0" smtClean="0"/>
              <a:t> because numbers go to infinity.</a:t>
            </a:r>
          </a:p>
          <a:p>
            <a:pPr lvl="1"/>
            <a:r>
              <a:rPr lang="en-US" sz="3200" dirty="0" smtClean="0"/>
              <a:t>Example: 0, 1, 2, 3, 4, 5, 6, 7 …… ∞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smtClean="0"/>
              <a:t>Integers are considered </a:t>
            </a:r>
            <a:r>
              <a:rPr lang="en-US" sz="4000" b="1" dirty="0" smtClean="0">
                <a:solidFill>
                  <a:srgbClr val="FF0000"/>
                </a:solidFill>
              </a:rPr>
              <a:t>positive and negative counting numbers</a:t>
            </a:r>
            <a:r>
              <a:rPr lang="en-US" sz="4000" dirty="0" smtClean="0"/>
              <a:t>.</a:t>
            </a:r>
          </a:p>
          <a:p>
            <a:pPr lvl="1"/>
            <a:r>
              <a:rPr lang="en-US" sz="3600" dirty="0" smtClean="0"/>
              <a:t>The lowest integer is -∞.</a:t>
            </a:r>
          </a:p>
          <a:p>
            <a:pPr lvl="2"/>
            <a:r>
              <a:rPr lang="en-US" sz="3200" dirty="0" smtClean="0"/>
              <a:t>There are </a:t>
            </a:r>
            <a:r>
              <a:rPr lang="en-US" sz="3200" b="1" dirty="0" smtClean="0">
                <a:solidFill>
                  <a:srgbClr val="FF0000"/>
                </a:solidFill>
              </a:rPr>
              <a:t>no integers with decimals</a:t>
            </a:r>
            <a:r>
              <a:rPr lang="en-US" sz="3200" dirty="0" smtClean="0"/>
              <a:t>.</a:t>
            </a:r>
          </a:p>
          <a:p>
            <a:pPr lvl="1"/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highest integer is ∞</a:t>
            </a:r>
            <a:r>
              <a:rPr lang="en-US" sz="3600" dirty="0" smtClean="0"/>
              <a:t>.</a:t>
            </a:r>
          </a:p>
          <a:p>
            <a:pPr lvl="1"/>
            <a:r>
              <a:rPr lang="en-US" sz="3600" dirty="0" smtClean="0"/>
              <a:t>Example: -∞, -20, -10, -9, 0, 2, 7, 10, 125….∞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 w="381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2648" y="1600200"/>
            <a:ext cx="2816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Integers</a:t>
            </a:r>
            <a:endParaRPr lang="en-US" sz="3500" b="1" dirty="0"/>
          </a:p>
        </p:txBody>
      </p:sp>
      <p:sp>
        <p:nvSpPr>
          <p:cNvPr id="7" name="Rectangle 6"/>
          <p:cNvSpPr/>
          <p:nvPr/>
        </p:nvSpPr>
        <p:spPr>
          <a:xfrm>
            <a:off x="1600200" y="2231142"/>
            <a:ext cx="6400800" cy="3255258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2231142"/>
            <a:ext cx="4419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Whole Numbers</a:t>
            </a:r>
            <a:endParaRPr lang="en-US" sz="3500" b="1" dirty="0"/>
          </a:p>
        </p:txBody>
      </p:sp>
      <p:sp>
        <p:nvSpPr>
          <p:cNvPr id="9" name="Rectangle 8"/>
          <p:cNvSpPr/>
          <p:nvPr/>
        </p:nvSpPr>
        <p:spPr>
          <a:xfrm>
            <a:off x="2819400" y="2862084"/>
            <a:ext cx="4191000" cy="1862316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59024" y="2819400"/>
            <a:ext cx="34259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Natural Numbers</a:t>
            </a:r>
            <a:endParaRPr lang="en-US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Types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each number as natural, whole, or integer. Numbers may fit into </a:t>
            </a:r>
            <a:r>
              <a:rPr lang="en-US" b="1" u="sng" dirty="0" smtClean="0"/>
              <a:t>more than one category.</a:t>
            </a:r>
          </a:p>
          <a:p>
            <a:pPr lvl="1"/>
            <a:r>
              <a:rPr lang="en-US" b="1" dirty="0" smtClean="0"/>
              <a:t>WE</a:t>
            </a:r>
            <a:r>
              <a:rPr lang="en-US" dirty="0" smtClean="0"/>
              <a:t> will work on 1-4, you will work on 5-7 with your </a:t>
            </a:r>
            <a:r>
              <a:rPr lang="en-US" b="1" dirty="0" smtClean="0"/>
              <a:t>PARTNER</a:t>
            </a:r>
            <a:r>
              <a:rPr lang="en-US" dirty="0" smtClean="0"/>
              <a:t>, and do 8-10 </a:t>
            </a:r>
            <a:r>
              <a:rPr lang="en-US" b="1" dirty="0" smtClean="0"/>
              <a:t>ON YOUR OWN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-20				6. 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0				7. -10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				8. 87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200				9. -∞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-1,256			10. ∞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Numbers into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Example: </a:t>
            </a:r>
            <a:r>
              <a:rPr lang="en-US" dirty="0" smtClean="0"/>
              <a:t>Which groups of numbers consists of only whole numbers?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(1, 2, 3)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(-1, 0 ,1)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(-2, -1, -3)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(0, 1, 2)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Numbers into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Example: </a:t>
            </a:r>
            <a:r>
              <a:rPr lang="en-US" dirty="0" smtClean="0"/>
              <a:t>Below is a subset of natural numbers. Which number could be added to this subset?					(1, 10, 15, 35)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-1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-10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0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∞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Numbers into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Example:</a:t>
            </a:r>
            <a:r>
              <a:rPr lang="en-US" dirty="0" smtClean="0"/>
              <a:t> Write the most specific subset each number could be classified as: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0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-64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√25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-3</a:t>
            </a:r>
            <a:r>
              <a:rPr lang="en-US" baseline="30000" dirty="0" smtClean="0"/>
              <a:t>2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100</a:t>
            </a:r>
          </a:p>
          <a:p>
            <a:pPr marL="880110" lvl="1" indent="-514350">
              <a:buFont typeface="+mj-lt"/>
              <a:buAutoNum type="alphaLcParenR"/>
            </a:pPr>
            <a:endParaRPr lang="en-US" baseline="30000" dirty="0" smtClean="0"/>
          </a:p>
          <a:p>
            <a:pPr marL="880110" lvl="1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of you will receive an exit ticket. </a:t>
            </a:r>
          </a:p>
          <a:p>
            <a:r>
              <a:rPr lang="en-US" dirty="0" smtClean="0"/>
              <a:t>The exit ticket has 1 (large) problems on it.</a:t>
            </a:r>
          </a:p>
          <a:p>
            <a:r>
              <a:rPr lang="en-US" dirty="0" smtClean="0"/>
              <a:t>You will complete the exit ticket in 5 minutes and it must be turned in before you can exit the classroom.</a:t>
            </a:r>
          </a:p>
          <a:p>
            <a:r>
              <a:rPr lang="en-US" dirty="0" smtClean="0"/>
              <a:t>You must work </a:t>
            </a:r>
            <a:r>
              <a:rPr lang="en-US" b="1" dirty="0" smtClean="0"/>
              <a:t>SILENTLY and INDEPENDENTLY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HOMEWORK – </a:t>
            </a:r>
          </a:p>
          <a:p>
            <a:pPr lvl="1"/>
            <a:r>
              <a:rPr lang="en-US" b="1" dirty="0" smtClean="0"/>
              <a:t>Worksheet! </a:t>
            </a:r>
            <a:r>
              <a:rPr lang="en-US" b="1" dirty="0" err="1" smtClean="0">
                <a:sym typeface="Wingdings"/>
              </a:rPr>
              <a:t></a:t>
            </a:r>
            <a:r>
              <a:rPr lang="en-US" b="1" dirty="0" smtClean="0">
                <a:sym typeface="Wingdings"/>
              </a:rPr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August 16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Answer the following </a:t>
            </a:r>
            <a:r>
              <a:rPr lang="en-US" b="1" dirty="0" smtClean="0"/>
              <a:t>SILENTLY &amp; INDEPENDENTLY ON YOUR OWN PAPER!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What are the three types of Numbers discussed yesterday?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Classify these in the most specific subset:</a:t>
            </a:r>
          </a:p>
          <a:p>
            <a:pPr marL="1108710" lvl="2" indent="-514350">
              <a:buFont typeface="+mj-lt"/>
              <a:buAutoNum type="alphaLcParenR"/>
            </a:pPr>
            <a:r>
              <a:rPr lang="en-US" dirty="0" smtClean="0"/>
              <a:t>√36</a:t>
            </a:r>
          </a:p>
          <a:p>
            <a:pPr marL="1108710" lvl="2" indent="-514350">
              <a:buFont typeface="+mj-lt"/>
              <a:buAutoNum type="alphaLcParenR"/>
            </a:pPr>
            <a:r>
              <a:rPr lang="en-US" dirty="0" smtClean="0"/>
              <a:t>∞</a:t>
            </a:r>
          </a:p>
          <a:p>
            <a:pPr marL="1108710" lvl="2" indent="-514350">
              <a:buFont typeface="+mj-lt"/>
              <a:buAutoNum type="alphaLcParenR"/>
            </a:pPr>
            <a:r>
              <a:rPr lang="en-US" dirty="0" smtClean="0"/>
              <a:t>-∞</a:t>
            </a:r>
          </a:p>
          <a:p>
            <a:pPr marL="1108710" lvl="2" indent="-514350">
              <a:buFont typeface="+mj-lt"/>
              <a:buAutoNum type="alphaLcParenR"/>
            </a:pPr>
            <a:r>
              <a:rPr lang="en-US" dirty="0" smtClean="0"/>
              <a:t>0</a:t>
            </a:r>
          </a:p>
          <a:p>
            <a:pPr marL="1108710" lvl="2" indent="-514350">
              <a:buFont typeface="+mj-lt"/>
              <a:buAutoNum type="alphaLcParenR"/>
            </a:pPr>
            <a:r>
              <a:rPr lang="en-US" dirty="0" smtClean="0"/>
              <a:t>-10</a:t>
            </a:r>
          </a:p>
          <a:p>
            <a:pPr marL="1108710" lvl="2" indent="-514350">
              <a:buFont typeface="+mj-lt"/>
              <a:buAutoNum type="alphaLcParenR"/>
            </a:pPr>
            <a:r>
              <a:rPr lang="en-US" dirty="0" smtClean="0"/>
              <a:t>-2</a:t>
            </a:r>
            <a:r>
              <a:rPr lang="en-US" baseline="30000" dirty="0" smtClean="0"/>
              <a:t>3</a:t>
            </a:r>
          </a:p>
          <a:p>
            <a:pPr marL="1108710" lvl="2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Rules to help us…</a:t>
            </a:r>
          </a:p>
          <a:p>
            <a:r>
              <a:rPr lang="en-US" sz="3600" b="1" u="sng" dirty="0" smtClean="0"/>
              <a:t>L</a:t>
            </a:r>
            <a:r>
              <a:rPr lang="en-US" sz="3600" dirty="0" smtClean="0"/>
              <a:t>ook, listen, and follow directions the first time they are give.</a:t>
            </a:r>
          </a:p>
          <a:p>
            <a:r>
              <a:rPr lang="en-US" sz="3600" b="1" u="sng" dirty="0" smtClean="0"/>
              <a:t>E</a:t>
            </a:r>
            <a:r>
              <a:rPr lang="en-US" sz="3600" dirty="0" smtClean="0"/>
              <a:t>nter the classroom prepared and ready to learn.</a:t>
            </a:r>
          </a:p>
          <a:p>
            <a:r>
              <a:rPr lang="en-US" sz="3600" b="1" u="sng" dirty="0" smtClean="0"/>
              <a:t>A</a:t>
            </a:r>
            <a:r>
              <a:rPr lang="en-US" sz="3600" dirty="0" smtClean="0"/>
              <a:t>lways use class time for class work.</a:t>
            </a:r>
          </a:p>
          <a:p>
            <a:r>
              <a:rPr lang="en-US" sz="3600" b="1" u="sng" dirty="0" smtClean="0"/>
              <a:t>R</a:t>
            </a:r>
            <a:r>
              <a:rPr lang="en-US" sz="3600" dirty="0" smtClean="0"/>
              <a:t>espect others.</a:t>
            </a:r>
          </a:p>
          <a:p>
            <a:r>
              <a:rPr lang="en-US" sz="3600" b="1" u="sng" dirty="0" smtClean="0"/>
              <a:t>N</a:t>
            </a:r>
            <a:r>
              <a:rPr lang="en-US" sz="3600" dirty="0" smtClean="0"/>
              <a:t>ever give up.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SWBAT display mastery through stations activity.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Now – 5 minutes</a:t>
            </a:r>
          </a:p>
          <a:p>
            <a:r>
              <a:rPr lang="en-US" dirty="0" smtClean="0"/>
              <a:t>Stations – 12 minutes each</a:t>
            </a:r>
          </a:p>
          <a:p>
            <a:r>
              <a:rPr lang="en-US" dirty="0" smtClean="0"/>
              <a:t>Closing/Reminders – 4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be in groups of 5.</a:t>
            </a:r>
          </a:p>
          <a:p>
            <a:r>
              <a:rPr lang="en-US" dirty="0" smtClean="0"/>
              <a:t>You will physically move as the timer indicates.</a:t>
            </a:r>
          </a:p>
          <a:p>
            <a:r>
              <a:rPr lang="en-US" dirty="0" smtClean="0"/>
              <a:t>This is group work time – YOU ARE TO WORK TOGETHER AND WILL EARN A GRADE AS A GROUP.</a:t>
            </a:r>
          </a:p>
          <a:p>
            <a:pPr lvl="1"/>
            <a:r>
              <a:rPr lang="en-US" dirty="0" smtClean="0"/>
              <a:t>If I notice someone is not participating, you will not earn a good grade.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b="1" dirty="0" smtClean="0"/>
              <a:t>Be the teacher!</a:t>
            </a:r>
            <a:r>
              <a:rPr lang="en-US" sz="3200" dirty="0" smtClean="0"/>
              <a:t> Imagine that someone just joined our class and knows nothing about squaring or taking the square root of a number. It is your job as a team to write a mini-lesson that explains what it means to square a number and to take the square root of a number. </a:t>
            </a:r>
            <a:endParaRPr lang="en-US" sz="2000" dirty="0" smtClean="0"/>
          </a:p>
          <a:p>
            <a:pPr lvl="0"/>
            <a:r>
              <a:rPr lang="en-US" sz="3200" dirty="0" smtClean="0"/>
              <a:t>This lesson must include:</a:t>
            </a:r>
            <a:endParaRPr lang="en-US" sz="2000" dirty="0" smtClean="0"/>
          </a:p>
          <a:p>
            <a:pPr lvl="1"/>
            <a:r>
              <a:rPr lang="en-US" sz="2800" dirty="0" smtClean="0"/>
              <a:t>The definitions of squaring a number and the definition of taking the square root of a number.</a:t>
            </a:r>
            <a:endParaRPr lang="en-US" sz="1800" dirty="0" smtClean="0"/>
          </a:p>
          <a:p>
            <a:pPr lvl="1"/>
            <a:r>
              <a:rPr lang="en-US" sz="2800" dirty="0" smtClean="0"/>
              <a:t>2 examples of squaring a number &amp; 2 examples of taking the square root of a number. </a:t>
            </a:r>
            <a:endParaRPr lang="en-US" sz="1800" dirty="0" smtClean="0"/>
          </a:p>
          <a:p>
            <a:pPr lvl="1"/>
            <a:r>
              <a:rPr lang="en-US" sz="2800" dirty="0" smtClean="0"/>
              <a:t>An explanation of how you would teach this lesson to the new student.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b="1" u="sng" dirty="0" smtClean="0"/>
              <a:t>Station 2: Write a Song/Rap</a:t>
            </a:r>
            <a:endParaRPr lang="en-US" sz="2000" dirty="0" smtClean="0"/>
          </a:p>
          <a:p>
            <a:pPr lvl="0"/>
            <a:r>
              <a:rPr lang="en-US" sz="3200" dirty="0" smtClean="0"/>
              <a:t>What better way to remember new information than through song or rap!? At this station your team has the task to write a song or rap to remember the concepts of integers, whole numbers and natural numbers. </a:t>
            </a:r>
            <a:endParaRPr lang="en-US" sz="2000" dirty="0" smtClean="0"/>
          </a:p>
          <a:p>
            <a:pPr lvl="0"/>
            <a:r>
              <a:rPr lang="en-US" sz="3200" dirty="0" smtClean="0"/>
              <a:t>This song or rap must include:</a:t>
            </a:r>
            <a:endParaRPr lang="en-US" sz="2000" dirty="0" smtClean="0"/>
          </a:p>
          <a:p>
            <a:pPr lvl="1"/>
            <a:r>
              <a:rPr lang="en-US" sz="2800" dirty="0" smtClean="0"/>
              <a:t>The definition of each number group</a:t>
            </a:r>
            <a:endParaRPr lang="en-US" sz="1800" dirty="0" smtClean="0"/>
          </a:p>
          <a:p>
            <a:pPr lvl="1"/>
            <a:r>
              <a:rPr lang="en-US" sz="2800" dirty="0" smtClean="0"/>
              <a:t>Examples of what group or groups certain numbers fall into </a:t>
            </a:r>
            <a:endParaRPr lang="en-US" sz="1800" dirty="0" smtClean="0"/>
          </a:p>
          <a:p>
            <a:pPr lvl="1"/>
            <a:r>
              <a:rPr lang="en-US" sz="2800" dirty="0" smtClean="0"/>
              <a:t>The song/rap must rhyme! (It is completely ok to use the tune of another song you already know and just change the words!!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Station 3: Use the Squares to Define Perfect and Imperfect Squares</a:t>
            </a:r>
            <a:endParaRPr lang="en-US" dirty="0" smtClean="0"/>
          </a:p>
          <a:p>
            <a:pPr lvl="0"/>
            <a:r>
              <a:rPr lang="en-US" dirty="0" smtClean="0"/>
              <a:t>It is important that we fully understand why some squares are perfect and some squares are imperfect. You will be given a table with a list of numbers to take the square root of. As a team, take the number of little squares as the number on the list, and try to create a big square with it. This means that the height needs to be the same number of little squares as the length. If this can be done, then your number is a perfect square! If the little squares can’t make a big square, then the number is an imperfect square. Circle the correct answer on your table. </a:t>
            </a:r>
            <a:r>
              <a:rPr lang="en-US" dirty="0" smtClean="0"/>
              <a:t>If </a:t>
            </a:r>
            <a:r>
              <a:rPr lang="en-US" dirty="0" smtClean="0"/>
              <a:t>this can’t be done, please estimate the square root.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Topics for tomorrow’s quiz:</a:t>
            </a:r>
          </a:p>
          <a:p>
            <a:pPr lvl="1"/>
            <a:r>
              <a:rPr lang="en-US" dirty="0" smtClean="0"/>
              <a:t>Squaring Numbers</a:t>
            </a:r>
          </a:p>
          <a:p>
            <a:pPr lvl="1"/>
            <a:r>
              <a:rPr lang="en-US" dirty="0" smtClean="0"/>
              <a:t>Taking the Square Root of Numbers</a:t>
            </a:r>
          </a:p>
          <a:p>
            <a:pPr lvl="1"/>
            <a:r>
              <a:rPr lang="en-US" dirty="0" smtClean="0"/>
              <a:t>Perfect Squares</a:t>
            </a:r>
          </a:p>
          <a:p>
            <a:pPr lvl="1"/>
            <a:r>
              <a:rPr lang="en-US" dirty="0" smtClean="0"/>
              <a:t>Imperfect Squares</a:t>
            </a:r>
          </a:p>
          <a:p>
            <a:pPr lvl="1"/>
            <a:r>
              <a:rPr lang="en-US" dirty="0" smtClean="0"/>
              <a:t>Number Classification</a:t>
            </a:r>
          </a:p>
          <a:p>
            <a:r>
              <a:rPr lang="en-US" b="1" dirty="0" smtClean="0"/>
              <a:t>BE SURE TO BE ABLE TO EXPLAIN DIFFERENCES AND SIMILARITIES!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Now- August 17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Please clear off your desk of everything except your pencil and a </a:t>
            </a:r>
            <a:r>
              <a:rPr lang="en-US" sz="3600" b="1" u="sng" dirty="0" smtClean="0"/>
              <a:t>plain</a:t>
            </a:r>
            <a:r>
              <a:rPr lang="en-US" sz="3600" b="1" dirty="0" smtClean="0"/>
              <a:t> sheet of paper.</a:t>
            </a:r>
          </a:p>
          <a:p>
            <a:r>
              <a:rPr lang="en-US" sz="3600" dirty="0" smtClean="0"/>
              <a:t>If you have any questions before the quiz I will address them, otherwise we will get started immediately.</a:t>
            </a:r>
          </a:p>
          <a:p>
            <a:r>
              <a:rPr lang="en-US" sz="3600" dirty="0" smtClean="0"/>
              <a:t>Wait </a:t>
            </a:r>
            <a:r>
              <a:rPr lang="en-US" sz="3600" b="1" dirty="0" smtClean="0"/>
              <a:t>SILENTLY</a:t>
            </a:r>
            <a:r>
              <a:rPr lang="en-US" sz="3600" dirty="0" smtClean="0"/>
              <a:t> for further instruction.</a:t>
            </a:r>
          </a:p>
          <a:p>
            <a:r>
              <a:rPr lang="en-US" sz="3600" b="1" dirty="0" smtClean="0"/>
              <a:t>NO PEN ON THE QUIZ!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 your…</a:t>
            </a:r>
          </a:p>
          <a:p>
            <a:r>
              <a:rPr lang="en-US" sz="4400" b="1" u="sng" dirty="0" smtClean="0"/>
              <a:t>P</a:t>
            </a:r>
            <a:r>
              <a:rPr lang="en-US" sz="4400" dirty="0" smtClean="0"/>
              <a:t>articipate and be productive daily.</a:t>
            </a:r>
          </a:p>
          <a:p>
            <a:r>
              <a:rPr lang="en-US" sz="4400" b="1" u="sng" dirty="0" smtClean="0"/>
              <a:t>A</a:t>
            </a:r>
            <a:r>
              <a:rPr lang="en-US" sz="4400" dirty="0" smtClean="0"/>
              <a:t>sk and answer questions.</a:t>
            </a:r>
          </a:p>
          <a:p>
            <a:r>
              <a:rPr lang="en-US" sz="4400" b="1" u="sng" dirty="0" smtClean="0"/>
              <a:t>R</a:t>
            </a:r>
            <a:r>
              <a:rPr lang="en-US" sz="4400" dirty="0" smtClean="0"/>
              <a:t>espect others.</a:t>
            </a:r>
          </a:p>
          <a:p>
            <a:r>
              <a:rPr lang="en-US" sz="4400" b="1" u="sng" dirty="0" smtClean="0"/>
              <a:t>T</a:t>
            </a:r>
            <a:r>
              <a:rPr lang="en-US" sz="4400" dirty="0" smtClean="0"/>
              <a:t>ry your hardest.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Signals</a:t>
            </a:r>
            <a:endParaRPr lang="en-US" dirty="0"/>
          </a:p>
        </p:txBody>
      </p:sp>
      <p:pic>
        <p:nvPicPr>
          <p:cNvPr id="6" name="Picture 5" descr="1 fing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93" y="1676400"/>
            <a:ext cx="918261" cy="2209800"/>
          </a:xfrm>
          <a:prstGeom prst="rect">
            <a:avLst/>
          </a:prstGeom>
        </p:spPr>
      </p:pic>
      <p:pic>
        <p:nvPicPr>
          <p:cNvPr id="7" name="Picture 6" descr="3 finge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588984"/>
            <a:ext cx="1139349" cy="2334083"/>
          </a:xfrm>
          <a:prstGeom prst="rect">
            <a:avLst/>
          </a:prstGeom>
        </p:spPr>
      </p:pic>
      <p:pic>
        <p:nvPicPr>
          <p:cNvPr id="8" name="Picture 7" descr="5 finger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692" y="1524000"/>
            <a:ext cx="1609308" cy="2189835"/>
          </a:xfrm>
          <a:prstGeom prst="rect">
            <a:avLst/>
          </a:prstGeom>
        </p:spPr>
      </p:pic>
      <p:pic>
        <p:nvPicPr>
          <p:cNvPr id="9" name="Picture 8" descr="fis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587" y="3352800"/>
            <a:ext cx="1143013" cy="1536718"/>
          </a:xfrm>
          <a:prstGeom prst="rect">
            <a:avLst/>
          </a:prstGeom>
        </p:spPr>
      </p:pic>
      <p:pic>
        <p:nvPicPr>
          <p:cNvPr id="10" name="Picture 9" descr="pencil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04800" y="5235116"/>
            <a:ext cx="1957790" cy="17752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30039" y="1828800"/>
            <a:ext cx="309764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 finger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I’d like to answer a question.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3554" y="1905000"/>
            <a:ext cx="3097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5 fingers/Hand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I’d like to ask a question related to what we’re learning.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52990" y="6027002"/>
            <a:ext cx="3097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Pencil in the air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 need a pencil.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84154" y="3657600"/>
            <a:ext cx="309764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Fist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I’m confused/please</a:t>
            </a:r>
            <a:br>
              <a:rPr lang="en-US" sz="2400" dirty="0" smtClean="0"/>
            </a:br>
            <a:r>
              <a:rPr lang="en-US" sz="2400" dirty="0" smtClean="0"/>
              <a:t>slow down.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5257800"/>
            <a:ext cx="3097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3 Fingers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 need a tissue,</a:t>
            </a:r>
            <a:br>
              <a:rPr lang="en-US" sz="2400" dirty="0" smtClean="0"/>
            </a:br>
            <a:r>
              <a:rPr lang="en-US" sz="2400" dirty="0" smtClean="0"/>
              <a:t>I’m sick, anything</a:t>
            </a:r>
            <a:br>
              <a:rPr lang="en-US" sz="2400" dirty="0" smtClean="0"/>
            </a:br>
            <a:r>
              <a:rPr lang="en-US" sz="2400" dirty="0" smtClean="0"/>
              <a:t>else.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</a:t>
            </a:r>
            <a:r>
              <a:rPr lang="en-US" dirty="0" smtClean="0"/>
              <a:t> </a:t>
            </a:r>
            <a:r>
              <a:rPr lang="en-US" dirty="0" smtClean="0"/>
              <a:t>Intern</a:t>
            </a:r>
            <a:r>
              <a:rPr lang="en-US" dirty="0" smtClean="0"/>
              <a:t>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Please refer to the handout.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6830</TotalTime>
  <Words>3072</Words>
  <Application>Microsoft Macintosh PowerPoint</Application>
  <PresentationFormat>On-screen Show (4:3)</PresentationFormat>
  <Paragraphs>383</Paragraphs>
  <Slides>67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Median</vt:lpstr>
      <vt:lpstr>Equation</vt:lpstr>
      <vt:lpstr>Week 1</vt:lpstr>
      <vt:lpstr>Do Now – August 13th, 2012</vt:lpstr>
      <vt:lpstr>Do Now – August 13th, 2012</vt:lpstr>
      <vt:lpstr>Today’s Objectives</vt:lpstr>
      <vt:lpstr>Today’s Agenda</vt:lpstr>
      <vt:lpstr>Rules Review</vt:lpstr>
      <vt:lpstr>Expectations Review</vt:lpstr>
      <vt:lpstr>Hand Signals</vt:lpstr>
      <vt:lpstr>Classroom Intern Overview</vt:lpstr>
      <vt:lpstr>Supplies Check</vt:lpstr>
      <vt:lpstr>Binder Set up</vt:lpstr>
      <vt:lpstr>Squaring a Number</vt:lpstr>
      <vt:lpstr>Beware of the MISTAKE!</vt:lpstr>
      <vt:lpstr>Squaring a Number Guided Practice</vt:lpstr>
      <vt:lpstr>Squaring a Number Guided Practice</vt:lpstr>
      <vt:lpstr>Squaring a Number Guided Practice</vt:lpstr>
      <vt:lpstr>Squaring a Number Guided Practice</vt:lpstr>
      <vt:lpstr>Squaring a Number Guided Practice</vt:lpstr>
      <vt:lpstr>Squaring a Number</vt:lpstr>
      <vt:lpstr>Squaring a Number</vt:lpstr>
      <vt:lpstr>Taking the Square Root of a Number</vt:lpstr>
      <vt:lpstr>Taking the Square Root of a Number Guided Practice </vt:lpstr>
      <vt:lpstr>Taking the Square Root of a Number Guided Practice </vt:lpstr>
      <vt:lpstr>Taking the Square Root of a Number Guided Practice </vt:lpstr>
      <vt:lpstr>Taking the Square Root of a Number Guided Practice </vt:lpstr>
      <vt:lpstr>Questions?</vt:lpstr>
      <vt:lpstr>Exit Ticket</vt:lpstr>
      <vt:lpstr>Do Now – August 14th, 2012</vt:lpstr>
      <vt:lpstr>Today’s Objective</vt:lpstr>
      <vt:lpstr>Today’s Agenda</vt:lpstr>
      <vt:lpstr>Rules Review</vt:lpstr>
      <vt:lpstr>Hand Signals</vt:lpstr>
      <vt:lpstr>Homework Check</vt:lpstr>
      <vt:lpstr>Perfect Squares</vt:lpstr>
      <vt:lpstr>Perfect Squares</vt:lpstr>
      <vt:lpstr>Imperfect Squares</vt:lpstr>
      <vt:lpstr>Imperfect Squares</vt:lpstr>
      <vt:lpstr>Imperfect Squares Guided Practice</vt:lpstr>
      <vt:lpstr>Imperfect Squares Guided Practice</vt:lpstr>
      <vt:lpstr>Imperfect Squares Guided Practice</vt:lpstr>
      <vt:lpstr>Imperfect Squares Guided Practice</vt:lpstr>
      <vt:lpstr>Perfect and Imperfect Squares</vt:lpstr>
      <vt:lpstr>Perfect and Imperfect Squares</vt:lpstr>
      <vt:lpstr>Exit Ticket</vt:lpstr>
      <vt:lpstr>Do Now – August 15th, 2012</vt:lpstr>
      <vt:lpstr>Today’s Objective</vt:lpstr>
      <vt:lpstr>Today’s Agenda</vt:lpstr>
      <vt:lpstr>Reminders</vt:lpstr>
      <vt:lpstr>Types of Numbers</vt:lpstr>
      <vt:lpstr>Types of Numbers</vt:lpstr>
      <vt:lpstr>Types of Numbers</vt:lpstr>
      <vt:lpstr>Types of Numbers</vt:lpstr>
      <vt:lpstr>Types of Numbers</vt:lpstr>
      <vt:lpstr>Identifying Types of Numbers</vt:lpstr>
      <vt:lpstr>Grouping Numbers into Subsets</vt:lpstr>
      <vt:lpstr>Grouping Numbers into Subsets</vt:lpstr>
      <vt:lpstr>Grouping Numbers into Subsets</vt:lpstr>
      <vt:lpstr>Exit Ticket</vt:lpstr>
      <vt:lpstr>Do Now – August 16th, 2012</vt:lpstr>
      <vt:lpstr>Today’s Objective</vt:lpstr>
      <vt:lpstr>Today’s Agenda</vt:lpstr>
      <vt:lpstr>Stations</vt:lpstr>
      <vt:lpstr>Station 1</vt:lpstr>
      <vt:lpstr>Station 2</vt:lpstr>
      <vt:lpstr>Station 3</vt:lpstr>
      <vt:lpstr>Quiz Tomorrow!</vt:lpstr>
      <vt:lpstr>Do Now- August 17th, 2012</vt:lpstr>
    </vt:vector>
  </TitlesOfParts>
  <Company>John Carroll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Misconish</dc:creator>
  <cp:lastModifiedBy>Emily Misconish</cp:lastModifiedBy>
  <cp:revision>21</cp:revision>
  <dcterms:created xsi:type="dcterms:W3CDTF">2012-08-21T01:01:19Z</dcterms:created>
  <dcterms:modified xsi:type="dcterms:W3CDTF">2012-08-21T01:04:47Z</dcterms:modified>
</cp:coreProperties>
</file>