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</p:sldMasterIdLst>
  <p:notesMasterIdLst>
    <p:notesMasterId r:id="rId88"/>
  </p:notes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90" r:id="rId22"/>
    <p:sldId id="291" r:id="rId23"/>
    <p:sldId id="281" r:id="rId24"/>
    <p:sldId id="282" r:id="rId25"/>
    <p:sldId id="283" r:id="rId26"/>
    <p:sldId id="292" r:id="rId27"/>
    <p:sldId id="284" r:id="rId28"/>
    <p:sldId id="285" r:id="rId29"/>
    <p:sldId id="286" r:id="rId30"/>
    <p:sldId id="287" r:id="rId31"/>
    <p:sldId id="293" r:id="rId32"/>
    <p:sldId id="288" r:id="rId33"/>
    <p:sldId id="289" r:id="rId34"/>
    <p:sldId id="294" r:id="rId35"/>
    <p:sldId id="295" r:id="rId36"/>
    <p:sldId id="296" r:id="rId37"/>
    <p:sldId id="297" r:id="rId38"/>
    <p:sldId id="299" r:id="rId39"/>
    <p:sldId id="298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3" r:id="rId63"/>
    <p:sldId id="324" r:id="rId64"/>
    <p:sldId id="325" r:id="rId65"/>
    <p:sldId id="326" r:id="rId66"/>
    <p:sldId id="327" r:id="rId67"/>
    <p:sldId id="329" r:id="rId68"/>
    <p:sldId id="330" r:id="rId69"/>
    <p:sldId id="334" r:id="rId70"/>
    <p:sldId id="335" r:id="rId71"/>
    <p:sldId id="337" r:id="rId72"/>
    <p:sldId id="338" r:id="rId73"/>
    <p:sldId id="339" r:id="rId74"/>
    <p:sldId id="340" r:id="rId75"/>
    <p:sldId id="341" r:id="rId76"/>
    <p:sldId id="342" r:id="rId77"/>
    <p:sldId id="343" r:id="rId78"/>
    <p:sldId id="344" r:id="rId79"/>
    <p:sldId id="345" r:id="rId80"/>
    <p:sldId id="346" r:id="rId81"/>
    <p:sldId id="347" r:id="rId82"/>
    <p:sldId id="348" r:id="rId83"/>
    <p:sldId id="349" r:id="rId84"/>
    <p:sldId id="351" r:id="rId85"/>
    <p:sldId id="350" r:id="rId86"/>
    <p:sldId id="352" r:id="rId8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22" autoAdjust="0"/>
  </p:normalViewPr>
  <p:slideViewPr>
    <p:cSldViewPr snapToObjects="1" showGuides="1"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C0EA6-5EA6-A249-8D66-A6815643636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6746D-09F3-E445-863E-06EDF6D7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90502-27CF-C248-8FFF-ABEB73B15B23}" type="slidenum">
              <a:rPr lang="en-US"/>
              <a:pPr/>
              <a:t>67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‘basic premise’ of the activity (practice and examples will follow).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E47DF2-6329-B949-AEA9-A5A9CA47BFD5}" type="slidenum">
              <a:rPr lang="en-US"/>
              <a:pPr/>
              <a:t>68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Think back to the practice problems</a:t>
            </a:r>
          </a:p>
          <a:p>
            <a:endParaRPr lang="en-US"/>
          </a:p>
          <a:p>
            <a:r>
              <a:rPr lang="en-US"/>
              <a:t>The next slide will show an acquaintance….we will save enemies for later in the lesson after we practice a few problems together.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9A687-AFBB-A248-860B-8A098DA1160F}" type="slidenum">
              <a:rPr lang="en-US"/>
              <a:pPr/>
              <a:t>69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students an opportunity to respond…click for steps until the result is shown.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7B3E11-301D-3347-BCF8-53FD1C35D297}" type="slidenum">
              <a:rPr lang="en-US"/>
              <a:pPr/>
              <a:t>70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Who is family? The 2</a:t>
            </a:r>
          </a:p>
          <a:p>
            <a:r>
              <a:rPr lang="en-US"/>
              <a:t>Divide each side by 2</a:t>
            </a:r>
          </a:p>
          <a:p>
            <a:r>
              <a:rPr lang="en-US"/>
              <a:t>The party is over and ‘X’ is alone on one side of the ‘door’!</a:t>
            </a:r>
          </a:p>
          <a:p>
            <a:r>
              <a:rPr lang="en-US"/>
              <a:t>The next slide will offer a practice….followed by a slide with an enemy.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9E8DE53-8F13-E844-AE89-2F9CCCD9773C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96CB429-6A44-814D-B836-0141D32F6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DE53-8F13-E844-AE89-2F9CCCD9773C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B429-6A44-814D-B836-0141D32F6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DE53-8F13-E844-AE89-2F9CCCD9773C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B429-6A44-814D-B836-0141D32F6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0CF60644-C71B-7D4B-A04F-AC5E46E44A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6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814DE309-2B6A-AB42-A0F3-D7CC31B52C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DE53-8F13-E844-AE89-2F9CCCD9773C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B429-6A44-814D-B836-0141D32F6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DE53-8F13-E844-AE89-2F9CCCD9773C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B429-6A44-814D-B836-0141D32F6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DE53-8F13-E844-AE89-2F9CCCD9773C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B429-6A44-814D-B836-0141D32F6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E8DE53-8F13-E844-AE89-2F9CCCD9773C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6CB429-6A44-814D-B836-0141D32F6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9E8DE53-8F13-E844-AE89-2F9CCCD9773C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96CB429-6A44-814D-B836-0141D32F6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DE53-8F13-E844-AE89-2F9CCCD9773C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B429-6A44-814D-B836-0141D32F6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DE53-8F13-E844-AE89-2F9CCCD9773C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B429-6A44-814D-B836-0141D32F6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DE53-8F13-E844-AE89-2F9CCCD9773C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B429-6A44-814D-B836-0141D32F6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E8DE53-8F13-E844-AE89-2F9CCCD9773C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96CB429-6A44-814D-B836-0141D32F6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rainpop.com/math/numbersandoperations/distributiveproperty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rainpop.com/math/algebra/equationswithvariables/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 – Week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One Step Equations, Distributive Property, Two-Step Equations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Example 2</a:t>
            </a:r>
            <a:r>
              <a:rPr lang="en-US" b="1" dirty="0" smtClean="0"/>
              <a:t>:  </a:t>
            </a:r>
            <a:r>
              <a:rPr lang="en-US" dirty="0" smtClean="0"/>
              <a:t>Solve for </a:t>
            </a:r>
            <a:r>
              <a:rPr lang="en-US" dirty="0" err="1" smtClean="0"/>
              <a:t>f</a:t>
            </a:r>
            <a:r>
              <a:rPr lang="en-US" dirty="0" smtClean="0"/>
              <a:t>.	 10 = f/4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Identify the operation that is happening to the variable.</a:t>
            </a:r>
          </a:p>
          <a:p>
            <a:pPr marL="822960" lvl="1" indent="-457200"/>
            <a:r>
              <a:rPr lang="en-US" b="1" dirty="0" smtClean="0">
                <a:solidFill>
                  <a:srgbClr val="FF0000"/>
                </a:solidFill>
              </a:rPr>
              <a:t>Dividing by 4.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 the inverse of whatever is happening with the variable.</a:t>
            </a:r>
          </a:p>
          <a:p>
            <a:pPr marL="822960" lvl="1" indent="-457200"/>
            <a:r>
              <a:rPr lang="en-US" dirty="0" smtClean="0"/>
              <a:t>Instead of dividing by 4, we do the </a:t>
            </a:r>
            <a:r>
              <a:rPr lang="en-US" b="1" dirty="0" smtClean="0">
                <a:solidFill>
                  <a:srgbClr val="FF0000"/>
                </a:solidFill>
              </a:rPr>
              <a:t>opposite operation.</a:t>
            </a:r>
          </a:p>
          <a:p>
            <a:pPr marL="822960" lvl="1" indent="-457200"/>
            <a:r>
              <a:rPr lang="en-US" dirty="0" smtClean="0"/>
              <a:t>We must </a:t>
            </a:r>
            <a:r>
              <a:rPr lang="en-US" b="1" dirty="0" smtClean="0">
                <a:solidFill>
                  <a:srgbClr val="FF0000"/>
                </a:solidFill>
              </a:rPr>
              <a:t>multiply both sides by 4.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After we multiply both sides by 4 we get </a:t>
            </a:r>
            <a:r>
              <a:rPr lang="en-US" b="1" dirty="0" err="1" smtClean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 = 40.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Example 3</a:t>
            </a:r>
            <a:r>
              <a:rPr lang="en-US" b="1" dirty="0" smtClean="0"/>
              <a:t>:  </a:t>
            </a:r>
            <a:r>
              <a:rPr lang="en-US" dirty="0" smtClean="0"/>
              <a:t>Solve for </a:t>
            </a:r>
            <a:r>
              <a:rPr lang="en-US" dirty="0" err="1" smtClean="0"/>
              <a:t>q</a:t>
            </a:r>
            <a:r>
              <a:rPr lang="en-US" dirty="0" smtClean="0"/>
              <a:t>.	</a:t>
            </a:r>
            <a:r>
              <a:rPr lang="en-US" dirty="0" err="1" smtClean="0"/>
              <a:t>q</a:t>
            </a:r>
            <a:r>
              <a:rPr lang="en-US" dirty="0" smtClean="0"/>
              <a:t> + 25= 32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Identify the operation that is happening to the variable.</a:t>
            </a:r>
          </a:p>
          <a:p>
            <a:pPr marL="822960" lvl="1" indent="-457200"/>
            <a:r>
              <a:rPr lang="en-US" b="1" dirty="0" smtClean="0">
                <a:solidFill>
                  <a:srgbClr val="FF0000"/>
                </a:solidFill>
              </a:rPr>
              <a:t>Adding 25 to </a:t>
            </a:r>
            <a:r>
              <a:rPr lang="en-US" b="1" dirty="0" err="1" smtClean="0">
                <a:solidFill>
                  <a:srgbClr val="FF0000"/>
                </a:solidFill>
              </a:rPr>
              <a:t>q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 the inverse of whatever is happening with the variable.</a:t>
            </a:r>
          </a:p>
          <a:p>
            <a:pPr marL="822960" lvl="1" indent="-457200"/>
            <a:r>
              <a:rPr lang="en-US" dirty="0" smtClean="0"/>
              <a:t>Instead of adding 25 to </a:t>
            </a:r>
            <a:r>
              <a:rPr lang="en-US" dirty="0" err="1" smtClean="0"/>
              <a:t>q</a:t>
            </a:r>
            <a:r>
              <a:rPr lang="en-US" dirty="0" smtClean="0"/>
              <a:t>, we do the </a:t>
            </a:r>
            <a:r>
              <a:rPr lang="en-US" b="1" dirty="0" smtClean="0">
                <a:solidFill>
                  <a:srgbClr val="FF0000"/>
                </a:solidFill>
              </a:rPr>
              <a:t>opposite operation.</a:t>
            </a:r>
          </a:p>
          <a:p>
            <a:pPr marL="822960" lvl="1" indent="-457200"/>
            <a:r>
              <a:rPr lang="en-US" dirty="0" smtClean="0"/>
              <a:t>We must </a:t>
            </a:r>
            <a:r>
              <a:rPr lang="en-US" b="1" dirty="0" smtClean="0">
                <a:solidFill>
                  <a:srgbClr val="FF0000"/>
                </a:solidFill>
              </a:rPr>
              <a:t>subtract both sides by 25.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After we subtract both sides by 25 we get </a:t>
            </a:r>
            <a:r>
              <a:rPr lang="en-US" b="1" dirty="0" err="1" smtClean="0">
                <a:solidFill>
                  <a:srgbClr val="FF0000"/>
                </a:solidFill>
              </a:rPr>
              <a:t>q</a:t>
            </a:r>
            <a:r>
              <a:rPr lang="en-US" b="1" dirty="0" smtClean="0">
                <a:solidFill>
                  <a:srgbClr val="FF0000"/>
                </a:solidFill>
              </a:rPr>
              <a:t> = 7.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Example 4</a:t>
            </a:r>
            <a:r>
              <a:rPr lang="en-US" b="1" dirty="0" smtClean="0"/>
              <a:t>:  </a:t>
            </a:r>
            <a:r>
              <a:rPr lang="en-US" dirty="0" smtClean="0"/>
              <a:t>Solve for </a:t>
            </a:r>
            <a:r>
              <a:rPr lang="en-US" dirty="0" err="1" smtClean="0"/>
              <a:t>m</a:t>
            </a:r>
            <a:r>
              <a:rPr lang="en-US" dirty="0" smtClean="0"/>
              <a:t>.	  30 = -52 + </a:t>
            </a:r>
            <a:r>
              <a:rPr lang="en-US" dirty="0" err="1" smtClean="0"/>
              <a:t>m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Identify the operation that is happening to the variable.</a:t>
            </a:r>
          </a:p>
          <a:p>
            <a:pPr marL="822960" lvl="1" indent="-457200"/>
            <a:r>
              <a:rPr lang="en-US" b="1" dirty="0" smtClean="0">
                <a:solidFill>
                  <a:srgbClr val="FF0000"/>
                </a:solidFill>
              </a:rPr>
              <a:t>Subtracting 52 from </a:t>
            </a:r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 the inverse of whatever is happening with the variable.</a:t>
            </a:r>
          </a:p>
          <a:p>
            <a:pPr marL="822960" lvl="1" indent="-457200"/>
            <a:r>
              <a:rPr lang="en-US" dirty="0" smtClean="0"/>
              <a:t>Instead of subtracting 10 from </a:t>
            </a:r>
            <a:r>
              <a:rPr lang="en-US" dirty="0" err="1" smtClean="0"/>
              <a:t>m</a:t>
            </a:r>
            <a:r>
              <a:rPr lang="en-US" dirty="0" smtClean="0"/>
              <a:t>, we do the </a:t>
            </a:r>
            <a:r>
              <a:rPr lang="en-US" b="1" dirty="0" smtClean="0">
                <a:solidFill>
                  <a:srgbClr val="FF0000"/>
                </a:solidFill>
              </a:rPr>
              <a:t>opposite operations</a:t>
            </a:r>
          </a:p>
          <a:p>
            <a:pPr marL="822960" lvl="1" indent="-457200"/>
            <a:r>
              <a:rPr lang="en-US" dirty="0" smtClean="0"/>
              <a:t>We must </a:t>
            </a:r>
            <a:r>
              <a:rPr lang="en-US" b="1" dirty="0" smtClean="0">
                <a:solidFill>
                  <a:srgbClr val="FF0000"/>
                </a:solidFill>
              </a:rPr>
              <a:t>add 52 to both sides.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After we add 52 to both sides we get </a:t>
            </a:r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dirty="0" smtClean="0">
                <a:solidFill>
                  <a:srgbClr val="FF0000"/>
                </a:solidFill>
              </a:rPr>
              <a:t> = 82.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me through this one.</a:t>
            </a:r>
          </a:p>
          <a:p>
            <a:r>
              <a:rPr lang="en-US" b="1" u="sng" dirty="0" smtClean="0"/>
              <a:t>Example 5:</a:t>
            </a:r>
            <a:r>
              <a:rPr lang="en-US" dirty="0" smtClean="0"/>
              <a:t>   		½ </a:t>
            </a:r>
            <a:r>
              <a:rPr lang="en-US" dirty="0" err="1" smtClean="0"/>
              <a:t>x</a:t>
            </a:r>
            <a:r>
              <a:rPr lang="en-US" dirty="0" smtClean="0"/>
              <a:t> = -10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me through this one.</a:t>
            </a:r>
          </a:p>
          <a:p>
            <a:r>
              <a:rPr lang="en-US" b="1" u="sng" dirty="0" smtClean="0"/>
              <a:t>Example 6:</a:t>
            </a:r>
            <a:r>
              <a:rPr lang="en-US" dirty="0" smtClean="0"/>
              <a:t>   		x/4 = ¾ 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me through this one.</a:t>
            </a:r>
          </a:p>
          <a:p>
            <a:r>
              <a:rPr lang="en-US" b="1" u="sng" dirty="0" smtClean="0"/>
              <a:t>Example 7:</a:t>
            </a:r>
            <a:r>
              <a:rPr lang="en-US" dirty="0" smtClean="0"/>
              <a:t>   		-½ + </a:t>
            </a:r>
            <a:r>
              <a:rPr lang="en-US" dirty="0" err="1" smtClean="0"/>
              <a:t>s</a:t>
            </a:r>
            <a:r>
              <a:rPr lang="en-US" dirty="0" smtClean="0"/>
              <a:t> = ⅕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8:</a:t>
            </a:r>
            <a:r>
              <a:rPr lang="en-US" dirty="0" smtClean="0"/>
              <a:t>   		x/3  = 12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9:</a:t>
            </a:r>
            <a:r>
              <a:rPr lang="en-US" dirty="0" smtClean="0"/>
              <a:t>   		5x = 23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10:</a:t>
            </a:r>
            <a:r>
              <a:rPr lang="en-US" dirty="0" smtClean="0"/>
              <a:t>   		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⅗</a:t>
            </a:r>
            <a:r>
              <a:rPr lang="en-US" b="1" u="sng" dirty="0" err="1" smtClean="0"/>
              <a:t>x</a:t>
            </a:r>
            <a:r>
              <a:rPr lang="en-US" b="1" u="sng" dirty="0" smtClean="0"/>
              <a:t> = 25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11:</a:t>
            </a:r>
            <a:r>
              <a:rPr lang="en-US" dirty="0" smtClean="0"/>
              <a:t>   	¼ + </a:t>
            </a:r>
            <a:r>
              <a:rPr lang="en-US" dirty="0" err="1" smtClean="0"/>
              <a:t>x</a:t>
            </a:r>
            <a:r>
              <a:rPr lang="en-US" dirty="0" smtClean="0"/>
              <a:t> = 24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√100,   √225,   √144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Please clear off your desk of everything except a pencil, calculator, and a plain sheet of paper (to cover your quiz with).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2400" b="1" dirty="0" smtClean="0"/>
              <a:t>The longer it takes you to complete this, the less time you will have for your </a:t>
            </a:r>
            <a:r>
              <a:rPr lang="en-US" b="1" dirty="0" smtClean="0"/>
              <a:t>quiz.</a:t>
            </a:r>
            <a:endParaRPr lang="en-US" sz="2400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12:</a:t>
            </a:r>
            <a:r>
              <a:rPr lang="en-US" dirty="0" smtClean="0"/>
              <a:t>   	¼  + </a:t>
            </a:r>
            <a:r>
              <a:rPr lang="en-US" dirty="0" err="1" smtClean="0"/>
              <a:t>f</a:t>
            </a:r>
            <a:r>
              <a:rPr lang="en-US" dirty="0" smtClean="0"/>
              <a:t> = 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⅕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 –</a:t>
            </a:r>
            <a:r>
              <a:rPr lang="en-US" b="1" dirty="0" smtClean="0"/>
              <a:t>CHALLENGE PROBLEM!</a:t>
            </a:r>
          </a:p>
          <a:p>
            <a:r>
              <a:rPr lang="en-US" b="1" u="sng" dirty="0" smtClean="0"/>
              <a:t>Example 13:</a:t>
            </a:r>
            <a:r>
              <a:rPr lang="en-US" dirty="0" smtClean="0"/>
              <a:t>   	√</a:t>
            </a:r>
            <a:r>
              <a:rPr lang="en-US" dirty="0" err="1" smtClean="0"/>
              <a:t>x</a:t>
            </a:r>
            <a:r>
              <a:rPr lang="en-US" dirty="0" smtClean="0"/>
              <a:t> = 12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 –</a:t>
            </a:r>
            <a:r>
              <a:rPr lang="en-US" b="1" dirty="0" smtClean="0"/>
              <a:t>CHALLENGE PROBLEM!</a:t>
            </a:r>
          </a:p>
          <a:p>
            <a:r>
              <a:rPr lang="en-US" b="1" u="sng" dirty="0" smtClean="0"/>
              <a:t>Example 14:</a:t>
            </a:r>
            <a:r>
              <a:rPr lang="en-US" dirty="0" smtClean="0"/>
              <a:t>   	x</a:t>
            </a:r>
            <a:r>
              <a:rPr lang="en-US" baseline="30000" dirty="0" smtClean="0"/>
              <a:t>2</a:t>
            </a:r>
            <a:r>
              <a:rPr lang="en-US" dirty="0" smtClean="0"/>
              <a:t> = 100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15:</a:t>
            </a:r>
            <a:r>
              <a:rPr lang="en-US" dirty="0" smtClean="0"/>
              <a:t>   	¾x = 6 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16:</a:t>
            </a:r>
            <a:r>
              <a:rPr lang="en-US" dirty="0" smtClean="0"/>
              <a:t>   	x/-5 = 14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17:</a:t>
            </a:r>
            <a:r>
              <a:rPr lang="en-US" dirty="0" smtClean="0"/>
              <a:t>   	-93 + </a:t>
            </a:r>
            <a:r>
              <a:rPr lang="en-US" dirty="0" err="1" smtClean="0"/>
              <a:t>s</a:t>
            </a:r>
            <a:r>
              <a:rPr lang="en-US" dirty="0" smtClean="0"/>
              <a:t> = -107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18:</a:t>
            </a:r>
            <a:r>
              <a:rPr lang="en-US" dirty="0" smtClean="0"/>
              <a:t>   	x</a:t>
            </a:r>
            <a:r>
              <a:rPr lang="en-US" baseline="30000" dirty="0" smtClean="0"/>
              <a:t>2</a:t>
            </a:r>
            <a:r>
              <a:rPr lang="en-US" dirty="0" smtClean="0"/>
              <a:t> = 81</a:t>
            </a:r>
            <a:endParaRPr lang="en-US" b="1" u="sng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19:</a:t>
            </a:r>
            <a:r>
              <a:rPr lang="en-US" dirty="0" smtClean="0"/>
              <a:t>   	-7q = -12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20:</a:t>
            </a:r>
            <a:r>
              <a:rPr lang="en-US" dirty="0" smtClean="0"/>
              <a:t>   	-¾ + </a:t>
            </a:r>
            <a:r>
              <a:rPr lang="en-US" dirty="0" err="1" smtClean="0"/>
              <a:t>t</a:t>
            </a:r>
            <a:r>
              <a:rPr lang="en-US" dirty="0" smtClean="0"/>
              <a:t> = 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⅕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21:</a:t>
            </a:r>
            <a:r>
              <a:rPr lang="en-US" dirty="0" smtClean="0"/>
              <a:t>   	x/0.5 = 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⅘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5 </a:t>
            </a:r>
            <a:r>
              <a:rPr lang="en-US" dirty="0" err="1" smtClean="0"/>
              <a:t>x</a:t>
            </a:r>
            <a:r>
              <a:rPr lang="en-US" dirty="0" smtClean="0"/>
              <a:t> 2,   4</a:t>
            </a:r>
            <a:r>
              <a:rPr lang="en-US" baseline="30000" dirty="0" smtClean="0"/>
              <a:t>2</a:t>
            </a:r>
            <a:r>
              <a:rPr lang="en-US" dirty="0" smtClean="0"/>
              <a:t>,   4</a:t>
            </a:r>
            <a:r>
              <a:rPr lang="en-US" baseline="30000" dirty="0" smtClean="0"/>
              <a:t>2</a:t>
            </a:r>
            <a:r>
              <a:rPr lang="en-US" dirty="0" smtClean="0"/>
              <a:t> - 2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pick up your tracker, guided notes, and respond to the following</a:t>
            </a:r>
            <a:r>
              <a:rPr lang="en-US" b="1" dirty="0" smtClean="0"/>
              <a:t> SILENTLY &amp; INDEPENDENTLY: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What is a variable? Write your own definition and include an example.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Solve for </a:t>
            </a:r>
            <a:r>
              <a:rPr lang="en-US" dirty="0" err="1" smtClean="0"/>
              <a:t>x</a:t>
            </a:r>
            <a:r>
              <a:rPr lang="en-US" dirty="0" smtClean="0"/>
              <a:t>. TRY YOUR BEST!      √</a:t>
            </a:r>
            <a:r>
              <a:rPr lang="en-US" dirty="0" err="1" smtClean="0"/>
              <a:t>x</a:t>
            </a:r>
            <a:r>
              <a:rPr lang="en-US" dirty="0" smtClean="0"/>
              <a:t> = 81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22:</a:t>
            </a:r>
            <a:r>
              <a:rPr lang="en-US" dirty="0" smtClean="0"/>
              <a:t>   	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⅚</a:t>
            </a:r>
            <a:r>
              <a:rPr lang="en-US" dirty="0" err="1" smtClean="0"/>
              <a:t>h</a:t>
            </a:r>
            <a:r>
              <a:rPr lang="en-US" dirty="0" smtClean="0"/>
              <a:t> = ¼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23:</a:t>
            </a:r>
            <a:r>
              <a:rPr lang="en-US" dirty="0" smtClean="0"/>
              <a:t>   	√</a:t>
            </a:r>
            <a:r>
              <a:rPr lang="en-US" dirty="0" err="1" smtClean="0"/>
              <a:t>x</a:t>
            </a:r>
            <a:r>
              <a:rPr lang="en-US" dirty="0" smtClean="0"/>
              <a:t> = 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24:</a:t>
            </a:r>
            <a:r>
              <a:rPr lang="en-US" dirty="0" smtClean="0"/>
              <a:t>   	</a:t>
            </a:r>
            <a:r>
              <a:rPr lang="en-US" dirty="0" err="1" smtClean="0">
                <a:latin typeface="Lucida Grande"/>
                <a:ea typeface="Lucida Grande"/>
                <a:cs typeface="Lucida Grande"/>
              </a:rPr>
              <a:t>k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 – 22 = 45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25:</a:t>
            </a:r>
            <a:r>
              <a:rPr lang="en-US" dirty="0" smtClean="0"/>
              <a:t>   	</a:t>
            </a:r>
            <a:r>
              <a:rPr lang="en-US" dirty="0" err="1" smtClean="0">
                <a:latin typeface="Lucida Grande"/>
                <a:ea typeface="Lucida Grande"/>
                <a:cs typeface="Lucida Grande"/>
              </a:rPr>
              <a:t>k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 – 22 = 45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4" y="2103437"/>
            <a:ext cx="7556313" cy="414496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Each of you will complete your exit ticket on a note card. </a:t>
            </a:r>
          </a:p>
          <a:p>
            <a:r>
              <a:rPr lang="en-US" sz="3200" dirty="0" smtClean="0"/>
              <a:t>You will complete the exit ticket in 5 minutes and it must be turned in before you can exit the classroom.</a:t>
            </a:r>
          </a:p>
          <a:p>
            <a:r>
              <a:rPr lang="en-US" sz="3200" dirty="0" smtClean="0"/>
              <a:t>You must work </a:t>
            </a:r>
            <a:r>
              <a:rPr lang="en-US" sz="3200" b="1" dirty="0" smtClean="0"/>
              <a:t>SILENTLY</a:t>
            </a:r>
            <a:r>
              <a:rPr lang="en-US" sz="3200" dirty="0" smtClean="0"/>
              <a:t> and </a:t>
            </a:r>
            <a:r>
              <a:rPr lang="en-US" sz="3200" b="1" dirty="0" smtClean="0"/>
              <a:t>INDEPENDENTLY.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HOMEWORK – Worksheet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7 + 3,   √169 + 1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respond to the following on your guided notes </a:t>
            </a:r>
            <a:r>
              <a:rPr lang="en-US" b="1" dirty="0" smtClean="0"/>
              <a:t>SILENTLY &amp; INDEPENDENTLY:</a:t>
            </a:r>
            <a:br>
              <a:rPr lang="en-US" b="1" dirty="0" smtClean="0"/>
            </a:br>
            <a:endParaRPr lang="en-US" b="1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Solve for </a:t>
            </a:r>
            <a:r>
              <a:rPr lang="en-US" dirty="0" err="1" smtClean="0"/>
              <a:t>r</a:t>
            </a:r>
            <a:r>
              <a:rPr lang="en-US" dirty="0" smtClean="0"/>
              <a:t>.     	½ </a:t>
            </a:r>
            <a:r>
              <a:rPr lang="en-US" dirty="0" err="1" smtClean="0"/>
              <a:t>r</a:t>
            </a:r>
            <a:r>
              <a:rPr lang="en-US" dirty="0" smtClean="0"/>
              <a:t>  = 32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Solve for </a:t>
            </a:r>
            <a:r>
              <a:rPr lang="en-US" dirty="0" err="1" smtClean="0"/>
              <a:t>y</a:t>
            </a:r>
            <a:r>
              <a:rPr lang="en-US" dirty="0" smtClean="0"/>
              <a:t>.		y/7 = 10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Solve for </a:t>
            </a:r>
            <a:r>
              <a:rPr lang="en-US" dirty="0" err="1" smtClean="0"/>
              <a:t>p</a:t>
            </a:r>
            <a:r>
              <a:rPr lang="en-US" dirty="0" smtClean="0"/>
              <a:t>.		-12 + </a:t>
            </a:r>
            <a:r>
              <a:rPr lang="en-US" dirty="0" err="1" smtClean="0"/>
              <a:t>p</a:t>
            </a:r>
            <a:r>
              <a:rPr lang="en-US" dirty="0" smtClean="0"/>
              <a:t> = -34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 – 7 minutes</a:t>
            </a:r>
          </a:p>
          <a:p>
            <a:r>
              <a:rPr lang="en-US" dirty="0" smtClean="0"/>
              <a:t>Agenda/Objective – 1 minute</a:t>
            </a:r>
          </a:p>
          <a:p>
            <a:r>
              <a:rPr lang="en-US" dirty="0" smtClean="0"/>
              <a:t>Brain  POP! – 3 minutes</a:t>
            </a:r>
          </a:p>
          <a:p>
            <a:r>
              <a:rPr lang="en-US" dirty="0" smtClean="0"/>
              <a:t>Distributive Property INM – 10 minutes</a:t>
            </a:r>
          </a:p>
          <a:p>
            <a:r>
              <a:rPr lang="en-US" dirty="0" smtClean="0"/>
              <a:t>GP – 10 minutes</a:t>
            </a:r>
          </a:p>
          <a:p>
            <a:r>
              <a:rPr lang="en-US" dirty="0" smtClean="0"/>
              <a:t>IP – 10 minutes</a:t>
            </a:r>
          </a:p>
          <a:p>
            <a:r>
              <a:rPr lang="en-US" dirty="0" smtClean="0"/>
              <a:t>Exit Ticket – 5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SWBAT simplify an equation using the distributive property.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514600"/>
            <a:ext cx="4419600" cy="33147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The Distributive Property:</a:t>
            </a:r>
            <a:r>
              <a:rPr lang="en-US" b="1" dirty="0" smtClean="0"/>
              <a:t> </a:t>
            </a:r>
            <a:r>
              <a:rPr lang="en-US" dirty="0" smtClean="0"/>
              <a:t>an algebraic property which is used to</a:t>
            </a:r>
            <a:r>
              <a:rPr lang="en-US" b="1" dirty="0" smtClean="0">
                <a:solidFill>
                  <a:srgbClr val="FF0000"/>
                </a:solidFill>
              </a:rPr>
              <a:t> multiply</a:t>
            </a:r>
            <a:r>
              <a:rPr lang="en-US" b="1" dirty="0" smtClean="0"/>
              <a:t> </a:t>
            </a:r>
            <a:r>
              <a:rPr lang="en-US" dirty="0" smtClean="0"/>
              <a:t>a single term to terms inside a set of parentheses. </a:t>
            </a:r>
          </a:p>
          <a:p>
            <a:pPr lvl="1"/>
            <a:r>
              <a:rPr lang="en-US" dirty="0" smtClean="0"/>
              <a:t>Ex:    3(4 + 5)</a:t>
            </a:r>
          </a:p>
          <a:p>
            <a:pPr lvl="1"/>
            <a:r>
              <a:rPr lang="en-US" dirty="0" smtClean="0"/>
              <a:t>Ex:     -( </a:t>
            </a:r>
            <a:r>
              <a:rPr lang="en-US" dirty="0" err="1" smtClean="0"/>
              <a:t>x</a:t>
            </a:r>
            <a:r>
              <a:rPr lang="en-US" dirty="0" smtClean="0"/>
              <a:t> + 7)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 – 7 minutes</a:t>
            </a:r>
          </a:p>
          <a:p>
            <a:r>
              <a:rPr lang="en-US" dirty="0" smtClean="0"/>
              <a:t>Agenda – 1 minute</a:t>
            </a:r>
          </a:p>
          <a:p>
            <a:r>
              <a:rPr lang="en-US" dirty="0" smtClean="0"/>
              <a:t>Tracking/Shout Outs – 5 minutes</a:t>
            </a:r>
          </a:p>
          <a:p>
            <a:r>
              <a:rPr lang="en-US" dirty="0" smtClean="0"/>
              <a:t>Student of the Week – 2 minutes</a:t>
            </a:r>
          </a:p>
          <a:p>
            <a:r>
              <a:rPr lang="en-US" dirty="0" smtClean="0"/>
              <a:t>Brain Pop! – 5 minutes</a:t>
            </a:r>
          </a:p>
          <a:p>
            <a:r>
              <a:rPr lang="en-US" dirty="0" smtClean="0"/>
              <a:t>INM – 10 minutes</a:t>
            </a:r>
          </a:p>
          <a:p>
            <a:r>
              <a:rPr lang="en-US" dirty="0" smtClean="0"/>
              <a:t>GP – 6  minutes</a:t>
            </a:r>
          </a:p>
          <a:p>
            <a:r>
              <a:rPr lang="en-US" dirty="0" smtClean="0"/>
              <a:t>IP – 6 minutes</a:t>
            </a:r>
          </a:p>
          <a:p>
            <a:r>
              <a:rPr lang="en-US" dirty="0" smtClean="0"/>
              <a:t>Exit Ticket – 5 minutes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Example 1:</a:t>
            </a:r>
            <a:r>
              <a:rPr lang="en-US" dirty="0" smtClean="0"/>
              <a:t>    Simplify.		-2(5 + 10)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Identify the number to be distributed.</a:t>
            </a:r>
          </a:p>
          <a:p>
            <a:pPr marL="916686" lvl="1" indent="-514350"/>
            <a:r>
              <a:rPr lang="en-US" dirty="0" smtClean="0"/>
              <a:t>In this example, </a:t>
            </a:r>
            <a:r>
              <a:rPr lang="en-US" b="1" dirty="0" smtClean="0">
                <a:solidFill>
                  <a:srgbClr val="FF0000"/>
                </a:solidFill>
              </a:rPr>
              <a:t>-2</a:t>
            </a:r>
            <a:r>
              <a:rPr lang="en-US" dirty="0" smtClean="0"/>
              <a:t> is to be distributed.</a:t>
            </a:r>
          </a:p>
          <a:p>
            <a:pPr marL="624078" indent="-514350"/>
            <a:r>
              <a:rPr lang="en-US" dirty="0" smtClean="0"/>
              <a:t>Distribute the term to each term in the parenthesis by </a:t>
            </a:r>
            <a:r>
              <a:rPr lang="en-US" b="1" dirty="0" smtClean="0">
                <a:solidFill>
                  <a:srgbClr val="FF0000"/>
                </a:solidFill>
              </a:rPr>
              <a:t>multiplying.</a:t>
            </a:r>
          </a:p>
          <a:p>
            <a:pPr marL="916686" lvl="1" indent="-514350"/>
            <a:r>
              <a:rPr lang="en-US" b="1" dirty="0" smtClean="0">
                <a:solidFill>
                  <a:schemeClr val="bg2"/>
                </a:solidFill>
              </a:rPr>
              <a:t>(-2 </a:t>
            </a:r>
            <a:r>
              <a:rPr lang="en-US" b="1" dirty="0" smtClean="0">
                <a:solidFill>
                  <a:schemeClr val="bg2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 smtClean="0">
                <a:solidFill>
                  <a:schemeClr val="bg2"/>
                </a:solidFill>
              </a:rPr>
              <a:t>5)  (-2 </a:t>
            </a:r>
            <a:r>
              <a:rPr lang="en-US" b="1" dirty="0" smtClean="0">
                <a:solidFill>
                  <a:schemeClr val="bg2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 smtClean="0">
                <a:solidFill>
                  <a:schemeClr val="bg2"/>
                </a:solidFill>
              </a:rPr>
              <a:t>10)</a:t>
            </a:r>
          </a:p>
          <a:p>
            <a:pPr marL="624078" indent="-514350"/>
            <a:r>
              <a:rPr lang="en-US" dirty="0" smtClean="0"/>
              <a:t>Simplify.</a:t>
            </a:r>
          </a:p>
          <a:p>
            <a:pPr marL="916686" lvl="1" indent="-514350"/>
            <a:r>
              <a:rPr lang="en-US" b="1" dirty="0" smtClean="0">
                <a:solidFill>
                  <a:schemeClr val="bg2"/>
                </a:solidFill>
              </a:rPr>
              <a:t>(-2 </a:t>
            </a:r>
            <a:r>
              <a:rPr lang="en-US" b="1" dirty="0" smtClean="0">
                <a:solidFill>
                  <a:schemeClr val="bg2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 smtClean="0">
                <a:solidFill>
                  <a:schemeClr val="bg2"/>
                </a:solidFill>
              </a:rPr>
              <a:t>5)  (-2 </a:t>
            </a:r>
            <a:r>
              <a:rPr lang="en-US" b="1" dirty="0" smtClean="0">
                <a:solidFill>
                  <a:schemeClr val="bg2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 smtClean="0">
                <a:solidFill>
                  <a:schemeClr val="bg2"/>
                </a:solidFill>
              </a:rPr>
              <a:t>10)</a:t>
            </a:r>
          </a:p>
          <a:p>
            <a:pPr marL="916686" lvl="1" indent="-514350"/>
            <a:r>
              <a:rPr lang="en-US" b="1" dirty="0" smtClean="0">
                <a:solidFill>
                  <a:srgbClr val="FF0000"/>
                </a:solidFill>
              </a:rPr>
              <a:t>- 10 - 20 = -30</a:t>
            </a:r>
          </a:p>
          <a:p>
            <a:pPr marL="916686" lvl="1" indent="-514350"/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endParaRPr lang="en-US" b="1" u="sng" dirty="0" smtClean="0"/>
          </a:p>
          <a:p>
            <a:pPr marL="916686" lvl="1" indent="-514350">
              <a:buFont typeface="+mj-lt"/>
              <a:buAutoNum type="arabicPeriod"/>
            </a:pP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Example 2:</a:t>
            </a:r>
            <a:r>
              <a:rPr lang="en-US" dirty="0" smtClean="0"/>
              <a:t>    Simplify.		3(-9 -  7)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Identify the number to be distributed.</a:t>
            </a:r>
          </a:p>
          <a:p>
            <a:pPr marL="916686" lvl="1" indent="-514350"/>
            <a:r>
              <a:rPr lang="en-US" dirty="0" smtClean="0"/>
              <a:t>In this example,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is to be distributed.</a:t>
            </a:r>
          </a:p>
          <a:p>
            <a:pPr marL="624078" indent="-514350"/>
            <a:r>
              <a:rPr lang="en-US" dirty="0" smtClean="0"/>
              <a:t>Distribute the term to each term in the parenthesis by </a:t>
            </a:r>
            <a:r>
              <a:rPr lang="en-US" b="1" dirty="0" smtClean="0">
                <a:solidFill>
                  <a:srgbClr val="FF0000"/>
                </a:solidFill>
              </a:rPr>
              <a:t>multiplying.</a:t>
            </a:r>
          </a:p>
          <a:p>
            <a:pPr marL="916686" lvl="1" indent="-514350"/>
            <a:r>
              <a:rPr lang="en-US" b="1" dirty="0" smtClean="0">
                <a:solidFill>
                  <a:schemeClr val="bg2"/>
                </a:solidFill>
              </a:rPr>
              <a:t>(3 </a:t>
            </a:r>
            <a:r>
              <a:rPr lang="en-US" b="1" dirty="0" smtClean="0">
                <a:solidFill>
                  <a:schemeClr val="bg2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 smtClean="0">
                <a:solidFill>
                  <a:schemeClr val="bg2"/>
                </a:solidFill>
              </a:rPr>
              <a:t>-9)  (3 </a:t>
            </a:r>
            <a:r>
              <a:rPr lang="en-US" b="1" dirty="0" smtClean="0">
                <a:solidFill>
                  <a:schemeClr val="bg2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 smtClean="0">
                <a:solidFill>
                  <a:schemeClr val="bg2"/>
                </a:solidFill>
              </a:rPr>
              <a:t>-7)</a:t>
            </a:r>
          </a:p>
          <a:p>
            <a:pPr marL="624078" indent="-514350"/>
            <a:r>
              <a:rPr lang="en-US" dirty="0" smtClean="0"/>
              <a:t>Simplify.</a:t>
            </a:r>
          </a:p>
          <a:p>
            <a:pPr marL="916686" lvl="1" indent="-514350"/>
            <a:r>
              <a:rPr lang="en-US" b="1" dirty="0" smtClean="0">
                <a:solidFill>
                  <a:schemeClr val="bg2"/>
                </a:solidFill>
              </a:rPr>
              <a:t>(3 </a:t>
            </a:r>
            <a:r>
              <a:rPr lang="en-US" b="1" dirty="0" smtClean="0">
                <a:solidFill>
                  <a:schemeClr val="bg2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 smtClean="0">
                <a:solidFill>
                  <a:schemeClr val="bg2"/>
                </a:solidFill>
              </a:rPr>
              <a:t>-9)  (3 </a:t>
            </a:r>
            <a:r>
              <a:rPr lang="en-US" b="1" dirty="0" smtClean="0">
                <a:solidFill>
                  <a:schemeClr val="bg2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 smtClean="0">
                <a:solidFill>
                  <a:schemeClr val="bg2"/>
                </a:solidFill>
              </a:rPr>
              <a:t>-7)</a:t>
            </a:r>
          </a:p>
          <a:p>
            <a:pPr marL="916686" lvl="1" indent="-514350"/>
            <a:r>
              <a:rPr lang="en-US" b="1" dirty="0" smtClean="0">
                <a:solidFill>
                  <a:srgbClr val="FF0000"/>
                </a:solidFill>
              </a:rPr>
              <a:t>-27  - 21 = -48</a:t>
            </a:r>
          </a:p>
          <a:p>
            <a:pPr marL="916686" lvl="1" indent="-514350"/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endParaRPr lang="en-US" b="1" u="sng" dirty="0" smtClean="0"/>
          </a:p>
          <a:p>
            <a:pPr marL="916686" lvl="1" indent="-514350">
              <a:buFont typeface="+mj-lt"/>
              <a:buAutoNum type="arabicPeriod"/>
            </a:pP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Example 3:</a:t>
            </a:r>
            <a:r>
              <a:rPr lang="en-US" dirty="0" smtClean="0"/>
              <a:t>    Simplify.		-(5 +  12)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Identify the number to be distributed.</a:t>
            </a:r>
          </a:p>
          <a:p>
            <a:pPr marL="916686" lvl="1" indent="-514350"/>
            <a:r>
              <a:rPr lang="en-US" dirty="0" smtClean="0"/>
              <a:t>In this example, </a:t>
            </a:r>
            <a:r>
              <a:rPr lang="en-US" dirty="0" smtClean="0">
                <a:solidFill>
                  <a:srgbClr val="FF0000"/>
                </a:solidFill>
              </a:rPr>
              <a:t>-1</a:t>
            </a:r>
            <a:r>
              <a:rPr lang="en-US" dirty="0" smtClean="0"/>
              <a:t> is to be distributed.</a:t>
            </a:r>
          </a:p>
          <a:p>
            <a:pPr marL="624078" indent="-514350"/>
            <a:r>
              <a:rPr lang="en-US" dirty="0" smtClean="0"/>
              <a:t>Distribute the term to each term in the parenthesis by </a:t>
            </a:r>
            <a:r>
              <a:rPr lang="en-US" b="1" dirty="0" smtClean="0">
                <a:solidFill>
                  <a:srgbClr val="FF0000"/>
                </a:solidFill>
              </a:rPr>
              <a:t>multiplying.</a:t>
            </a:r>
          </a:p>
          <a:p>
            <a:pPr marL="916686" lvl="1" indent="-514350"/>
            <a:r>
              <a:rPr lang="en-US" b="1" dirty="0" smtClean="0">
                <a:solidFill>
                  <a:schemeClr val="bg2"/>
                </a:solidFill>
              </a:rPr>
              <a:t>(-1 </a:t>
            </a:r>
            <a:r>
              <a:rPr lang="en-US" b="1" dirty="0" smtClean="0">
                <a:solidFill>
                  <a:schemeClr val="bg2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 smtClean="0">
                <a:solidFill>
                  <a:schemeClr val="bg2"/>
                </a:solidFill>
              </a:rPr>
              <a:t>5)  (-1 </a:t>
            </a:r>
            <a:r>
              <a:rPr lang="en-US" b="1" dirty="0" smtClean="0">
                <a:solidFill>
                  <a:schemeClr val="bg2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 smtClean="0">
                <a:solidFill>
                  <a:schemeClr val="bg2"/>
                </a:solidFill>
              </a:rPr>
              <a:t>12)</a:t>
            </a:r>
          </a:p>
          <a:p>
            <a:pPr marL="624078" indent="-514350"/>
            <a:r>
              <a:rPr lang="en-US" dirty="0" smtClean="0"/>
              <a:t>Simplify.</a:t>
            </a:r>
          </a:p>
          <a:p>
            <a:pPr marL="916686" lvl="1" indent="-514350"/>
            <a:r>
              <a:rPr lang="en-US" b="1" dirty="0" smtClean="0">
                <a:solidFill>
                  <a:schemeClr val="bg2"/>
                </a:solidFill>
              </a:rPr>
              <a:t>(-1 </a:t>
            </a:r>
            <a:r>
              <a:rPr lang="en-US" b="1" dirty="0" smtClean="0">
                <a:solidFill>
                  <a:schemeClr val="bg2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 smtClean="0">
                <a:solidFill>
                  <a:schemeClr val="bg2"/>
                </a:solidFill>
              </a:rPr>
              <a:t>5)  (-1 </a:t>
            </a:r>
            <a:r>
              <a:rPr lang="en-US" b="1" dirty="0" smtClean="0">
                <a:solidFill>
                  <a:schemeClr val="bg2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 smtClean="0">
                <a:solidFill>
                  <a:schemeClr val="bg2"/>
                </a:solidFill>
              </a:rPr>
              <a:t>12)</a:t>
            </a:r>
          </a:p>
          <a:p>
            <a:pPr marL="916686" lvl="1" indent="-514350"/>
            <a:r>
              <a:rPr lang="en-US" b="1" dirty="0" smtClean="0">
                <a:solidFill>
                  <a:srgbClr val="FF0000"/>
                </a:solidFill>
              </a:rPr>
              <a:t>-5  - 12 = -17</a:t>
            </a:r>
          </a:p>
          <a:p>
            <a:pPr marL="916686" lvl="1" indent="-514350"/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endParaRPr lang="en-US" b="1" u="sng" dirty="0" smtClean="0"/>
          </a:p>
          <a:p>
            <a:pPr marL="916686" lvl="1" indent="-514350">
              <a:buFont typeface="+mj-lt"/>
              <a:buAutoNum type="arabicPeriod"/>
            </a:pP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Example 4:</a:t>
            </a:r>
            <a:r>
              <a:rPr lang="en-US" dirty="0" smtClean="0"/>
              <a:t>    Simplify.		-2(-6 - 8)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Identify the number to be distributed.</a:t>
            </a:r>
          </a:p>
          <a:p>
            <a:pPr marL="916686" lvl="1" indent="-514350"/>
            <a:r>
              <a:rPr lang="en-US" dirty="0" smtClean="0"/>
              <a:t>In this example, </a:t>
            </a:r>
            <a:r>
              <a:rPr lang="en-US" dirty="0" smtClean="0">
                <a:solidFill>
                  <a:srgbClr val="FF0000"/>
                </a:solidFill>
              </a:rPr>
              <a:t>-2</a:t>
            </a:r>
            <a:r>
              <a:rPr lang="en-US" dirty="0" smtClean="0"/>
              <a:t> is to be distributed.</a:t>
            </a:r>
          </a:p>
          <a:p>
            <a:pPr marL="624078" indent="-514350"/>
            <a:r>
              <a:rPr lang="en-US" dirty="0" smtClean="0"/>
              <a:t>Distribute the term to each term in the parenthesis by </a:t>
            </a:r>
            <a:r>
              <a:rPr lang="en-US" b="1" dirty="0" smtClean="0">
                <a:solidFill>
                  <a:srgbClr val="FF0000"/>
                </a:solidFill>
              </a:rPr>
              <a:t>multiplying.</a:t>
            </a:r>
          </a:p>
          <a:p>
            <a:pPr marL="916686" lvl="1" indent="-514350"/>
            <a:r>
              <a:rPr lang="en-US" b="1" dirty="0" smtClean="0">
                <a:solidFill>
                  <a:schemeClr val="bg2"/>
                </a:solidFill>
              </a:rPr>
              <a:t>(-2 </a:t>
            </a:r>
            <a:r>
              <a:rPr lang="en-US" b="1" dirty="0" smtClean="0">
                <a:solidFill>
                  <a:schemeClr val="bg2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 smtClean="0">
                <a:solidFill>
                  <a:schemeClr val="bg2"/>
                </a:solidFill>
              </a:rPr>
              <a:t>-6)  (-2 </a:t>
            </a:r>
            <a:r>
              <a:rPr lang="en-US" b="1" dirty="0" smtClean="0">
                <a:solidFill>
                  <a:schemeClr val="bg2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 smtClean="0">
                <a:solidFill>
                  <a:schemeClr val="bg2"/>
                </a:solidFill>
              </a:rPr>
              <a:t>-8)</a:t>
            </a:r>
          </a:p>
          <a:p>
            <a:pPr marL="624078" indent="-514350"/>
            <a:r>
              <a:rPr lang="en-US" dirty="0" smtClean="0"/>
              <a:t>Simplify.</a:t>
            </a:r>
          </a:p>
          <a:p>
            <a:pPr marL="916686" lvl="1" indent="-514350"/>
            <a:r>
              <a:rPr lang="en-US" b="1" dirty="0" smtClean="0">
                <a:solidFill>
                  <a:schemeClr val="bg2"/>
                </a:solidFill>
              </a:rPr>
              <a:t>(-2 </a:t>
            </a:r>
            <a:r>
              <a:rPr lang="en-US" b="1" dirty="0" smtClean="0">
                <a:solidFill>
                  <a:schemeClr val="bg2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 smtClean="0">
                <a:solidFill>
                  <a:schemeClr val="bg2"/>
                </a:solidFill>
              </a:rPr>
              <a:t>-6)  (-2 </a:t>
            </a:r>
            <a:r>
              <a:rPr lang="en-US" b="1" dirty="0" smtClean="0">
                <a:solidFill>
                  <a:schemeClr val="bg2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 smtClean="0">
                <a:solidFill>
                  <a:schemeClr val="bg2"/>
                </a:solidFill>
              </a:rPr>
              <a:t>-8)</a:t>
            </a:r>
          </a:p>
          <a:p>
            <a:pPr marL="916686" lvl="1" indent="-514350"/>
            <a:r>
              <a:rPr lang="en-US" b="1" dirty="0" smtClean="0">
                <a:solidFill>
                  <a:srgbClr val="FF0000"/>
                </a:solidFill>
              </a:rPr>
              <a:t>12  +  16 = 28</a:t>
            </a:r>
          </a:p>
          <a:p>
            <a:pPr marL="916686" lvl="1" indent="-514350"/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endParaRPr lang="en-US" b="1" u="sng" dirty="0" smtClean="0"/>
          </a:p>
          <a:p>
            <a:pPr marL="916686" lvl="1" indent="-514350">
              <a:buFont typeface="+mj-lt"/>
              <a:buAutoNum type="arabicPeriod"/>
            </a:pP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5: </a:t>
            </a:r>
            <a:r>
              <a:rPr lang="en-US" dirty="0" smtClean="0"/>
              <a:t>	9( -3 + 4)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6: </a:t>
            </a:r>
            <a:r>
              <a:rPr lang="en-US" dirty="0" smtClean="0"/>
              <a:t>		8(-3 + 6)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7: </a:t>
            </a:r>
            <a:r>
              <a:rPr lang="en-US" dirty="0" smtClean="0"/>
              <a:t>		-(9 -7)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8: </a:t>
            </a:r>
            <a:r>
              <a:rPr lang="en-US" dirty="0" smtClean="0"/>
              <a:t>		-5(-6 – 3)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9: </a:t>
            </a:r>
            <a:r>
              <a:rPr lang="en-US" dirty="0" smtClean="0"/>
              <a:t>		½ (3 + 2))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10: </a:t>
            </a:r>
            <a:r>
              <a:rPr lang="en-US" dirty="0" smtClean="0"/>
              <a:t>		4( -7 + 9)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SWBAT solve a one step equation.</a:t>
            </a:r>
            <a:endParaRPr lang="en-US" sz="7200" b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11: </a:t>
            </a:r>
            <a:r>
              <a:rPr lang="en-US" dirty="0" smtClean="0"/>
              <a:t>		3(4 – 10)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solving equations, we will see the distributive property with variables.</a:t>
            </a:r>
          </a:p>
          <a:p>
            <a:pPr lvl="1"/>
            <a:r>
              <a:rPr lang="en-US" sz="3600" dirty="0" smtClean="0"/>
              <a:t>Ex: -( </a:t>
            </a:r>
            <a:r>
              <a:rPr lang="en-US" sz="3600" dirty="0" err="1" smtClean="0"/>
              <a:t>x</a:t>
            </a:r>
            <a:r>
              <a:rPr lang="en-US" sz="3600" dirty="0" smtClean="0"/>
              <a:t> +4)</a:t>
            </a:r>
          </a:p>
          <a:p>
            <a:pPr lvl="1"/>
            <a:r>
              <a:rPr lang="en-US" sz="3600" dirty="0" smtClean="0"/>
              <a:t>Ex: 3(x + 7)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me through this one.</a:t>
            </a:r>
          </a:p>
          <a:p>
            <a:r>
              <a:rPr lang="en-US" b="1" u="sng" dirty="0" smtClean="0"/>
              <a:t>Example 12:</a:t>
            </a:r>
            <a:r>
              <a:rPr lang="en-US" dirty="0" smtClean="0"/>
              <a:t>		-2( </a:t>
            </a:r>
            <a:r>
              <a:rPr lang="en-US" dirty="0" err="1" smtClean="0"/>
              <a:t>x</a:t>
            </a:r>
            <a:r>
              <a:rPr lang="en-US" dirty="0" smtClean="0"/>
              <a:t> + 7)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me through this one.</a:t>
            </a:r>
          </a:p>
          <a:p>
            <a:r>
              <a:rPr lang="en-US" b="1" u="sng" dirty="0" smtClean="0"/>
              <a:t>Example 13:</a:t>
            </a:r>
            <a:r>
              <a:rPr lang="en-US" dirty="0" smtClean="0"/>
              <a:t>		-(4 + </a:t>
            </a:r>
            <a:r>
              <a:rPr lang="en-US" dirty="0" err="1" smtClean="0"/>
              <a:t>y</a:t>
            </a:r>
            <a:r>
              <a:rPr lang="en-US" dirty="0" smtClean="0"/>
              <a:t>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me through this one.</a:t>
            </a:r>
          </a:p>
          <a:p>
            <a:r>
              <a:rPr lang="en-US" b="1" u="sng" dirty="0" smtClean="0"/>
              <a:t>Example 14:</a:t>
            </a:r>
            <a:r>
              <a:rPr lang="en-US" dirty="0" smtClean="0"/>
              <a:t>		3(5 + 2w)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15:</a:t>
            </a:r>
            <a:r>
              <a:rPr lang="en-US" dirty="0" smtClean="0"/>
              <a:t>		4 (10 - </a:t>
            </a:r>
            <a:r>
              <a:rPr lang="en-US" dirty="0" err="1" smtClean="0"/>
              <a:t>x</a:t>
            </a:r>
            <a:r>
              <a:rPr lang="en-US" dirty="0" smtClean="0"/>
              <a:t>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16:</a:t>
            </a:r>
            <a:r>
              <a:rPr lang="en-US" dirty="0" smtClean="0"/>
              <a:t>		-</a:t>
            </a:r>
            <a:r>
              <a:rPr lang="en-US" dirty="0" err="1" smtClean="0"/>
              <a:t>x</a:t>
            </a:r>
            <a:r>
              <a:rPr lang="en-US" dirty="0" smtClean="0"/>
              <a:t> ( 3 + 7)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17:</a:t>
            </a:r>
            <a:r>
              <a:rPr lang="en-US" dirty="0" smtClean="0"/>
              <a:t>		 5( 2x + 4)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18:</a:t>
            </a:r>
            <a:r>
              <a:rPr lang="en-US" dirty="0" smtClean="0"/>
              <a:t>		 -9(3 + 3x)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19:</a:t>
            </a:r>
            <a:r>
              <a:rPr lang="en-US" dirty="0" smtClean="0"/>
              <a:t>		 -7( </a:t>
            </a:r>
            <a:r>
              <a:rPr lang="en-US" dirty="0" err="1" smtClean="0"/>
              <a:t>x</a:t>
            </a:r>
            <a:r>
              <a:rPr lang="en-US" dirty="0" smtClean="0"/>
              <a:t> + 3)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00" y="3200400"/>
            <a:ext cx="8974900" cy="2863850"/>
          </a:xfrm>
          <a:prstGeom prst="rect">
            <a:avLst/>
          </a:prstGeom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20:</a:t>
            </a:r>
            <a:r>
              <a:rPr lang="en-US" dirty="0" smtClean="0"/>
              <a:t>		 -6(-2 - 5x)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21:</a:t>
            </a:r>
            <a:r>
              <a:rPr lang="en-US" dirty="0" smtClean="0"/>
              <a:t>		 - 4(-x + 3)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4" y="2103437"/>
            <a:ext cx="7556313" cy="414496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Each of you will complete your exit ticket on a note card. </a:t>
            </a:r>
          </a:p>
          <a:p>
            <a:r>
              <a:rPr lang="en-US" sz="3200" dirty="0" smtClean="0"/>
              <a:t>You will complete the exit ticket in 5 minutes and it must be turned in before you can exit the classroom.</a:t>
            </a:r>
          </a:p>
          <a:p>
            <a:r>
              <a:rPr lang="en-US" sz="3200" dirty="0" smtClean="0"/>
              <a:t>You must work </a:t>
            </a:r>
            <a:r>
              <a:rPr lang="en-US" sz="3200" b="1" dirty="0" smtClean="0"/>
              <a:t>SILENTLY</a:t>
            </a:r>
            <a:r>
              <a:rPr lang="en-US" sz="3200" dirty="0" smtClean="0"/>
              <a:t> and </a:t>
            </a:r>
            <a:r>
              <a:rPr lang="en-US" sz="3200" b="1" dirty="0" smtClean="0"/>
              <a:t>INDEPENDENTLY.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HOMEWORK – Worksheet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2</a:t>
            </a:r>
            <a:r>
              <a:rPr lang="en-US" baseline="30000" dirty="0" smtClean="0"/>
              <a:t>2</a:t>
            </a:r>
            <a:r>
              <a:rPr lang="en-US" dirty="0" smtClean="0"/>
              <a:t> + (3 </a:t>
            </a:r>
            <a:r>
              <a:rPr lang="en-US" dirty="0" err="1" smtClean="0"/>
              <a:t>x</a:t>
            </a:r>
            <a:r>
              <a:rPr lang="en-US" dirty="0" smtClean="0"/>
              <a:t> 2),  (9 </a:t>
            </a:r>
            <a:r>
              <a:rPr lang="en-US" dirty="0" err="1" smtClean="0"/>
              <a:t>x</a:t>
            </a:r>
            <a:r>
              <a:rPr lang="en-US" dirty="0" smtClean="0"/>
              <a:t>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respond to the following on your guided notes </a:t>
            </a:r>
            <a:r>
              <a:rPr lang="en-US" b="1" dirty="0" smtClean="0"/>
              <a:t>SILENTLY &amp; INDEPENDENTLY: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Simplify.      	-5 ( </a:t>
            </a:r>
            <a:r>
              <a:rPr lang="en-US" dirty="0" err="1" smtClean="0"/>
              <a:t>x</a:t>
            </a:r>
            <a:r>
              <a:rPr lang="en-US" dirty="0" smtClean="0"/>
              <a:t> + 7)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Simplify.	-( -</a:t>
            </a:r>
            <a:r>
              <a:rPr lang="en-US" dirty="0" err="1" smtClean="0"/>
              <a:t>x</a:t>
            </a:r>
            <a:r>
              <a:rPr lang="en-US" dirty="0" smtClean="0"/>
              <a:t> + 4)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Simplify.	  5(2x + 3)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 – 8 minutes</a:t>
            </a:r>
          </a:p>
          <a:p>
            <a:r>
              <a:rPr lang="en-US" dirty="0" smtClean="0"/>
              <a:t>Agenda/Objective – 1 minute</a:t>
            </a:r>
          </a:p>
          <a:p>
            <a:r>
              <a:rPr lang="en-US" dirty="0" smtClean="0"/>
              <a:t>Two-Step Equations INM – 10 minutes</a:t>
            </a:r>
          </a:p>
          <a:p>
            <a:r>
              <a:rPr lang="en-US" dirty="0" smtClean="0"/>
              <a:t>GP – 10 minutes</a:t>
            </a:r>
          </a:p>
          <a:p>
            <a:r>
              <a:rPr lang="en-US" dirty="0" smtClean="0"/>
              <a:t>IP – 10 minutes</a:t>
            </a:r>
          </a:p>
          <a:p>
            <a:r>
              <a:rPr lang="en-US" dirty="0" smtClean="0"/>
              <a:t>Exit Ticket – 5 minutes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SWBAT solve a two-step equation.</a:t>
            </a:r>
            <a:endParaRPr lang="en-US" sz="88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905000"/>
          </a:xfrm>
          <a:solidFill>
            <a:schemeClr val="folHlink">
              <a:alpha val="64999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>
                <a:solidFill>
                  <a:schemeClr val="tx1"/>
                </a:solidFill>
                <a:effectLst/>
              </a:rPr>
              <a:t>With Multi-Step Equations it can</a:t>
            </a:r>
            <a:br>
              <a:rPr lang="en-US" sz="4000">
                <a:solidFill>
                  <a:schemeClr val="tx1"/>
                </a:solidFill>
                <a:effectLst/>
              </a:rPr>
            </a:br>
            <a:r>
              <a:rPr lang="en-US" sz="4000">
                <a:solidFill>
                  <a:schemeClr val="tx1"/>
                </a:solidFill>
                <a:effectLst/>
              </a:rPr>
              <a:t> be hard to know where to start…. </a:t>
            </a:r>
            <a:br>
              <a:rPr lang="en-US" sz="4000">
                <a:solidFill>
                  <a:schemeClr val="tx1"/>
                </a:solidFill>
                <a:effectLst/>
              </a:rPr>
            </a:br>
            <a:r>
              <a:rPr lang="en-US" sz="4000">
                <a:solidFill>
                  <a:schemeClr val="tx1"/>
                </a:solidFill>
                <a:effectLst/>
              </a:rPr>
              <a:t>pretend it’s a party!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438400"/>
            <a:ext cx="7391400" cy="4114800"/>
          </a:xfrm>
        </p:spPr>
        <p:txBody>
          <a:bodyPr>
            <a:normAutofit lnSpcReduction="10000"/>
          </a:bodyPr>
          <a:lstStyle/>
          <a:p>
            <a:pPr>
              <a:buFont typeface="Monotype Sorts" charset="2"/>
              <a:buNone/>
            </a:pPr>
            <a:r>
              <a:rPr lang="en-US" dirty="0"/>
              <a:t>You are the host - a.k.a. ‘X’</a:t>
            </a:r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buFont typeface="Monotype Sorts" charset="2"/>
              <a:buNone/>
            </a:pPr>
            <a:r>
              <a:rPr lang="en-US" dirty="0"/>
              <a:t>In what order do people leave a party?</a:t>
            </a:r>
          </a:p>
          <a:p>
            <a:pPr lvl="1"/>
            <a:r>
              <a:rPr lang="en-US" b="1" dirty="0"/>
              <a:t>Enemies </a:t>
            </a:r>
            <a:r>
              <a:rPr lang="en-US" sz="2000" i="1" dirty="0"/>
              <a:t>(get rid of them to avoid trouble</a:t>
            </a:r>
            <a:r>
              <a:rPr lang="en-US" sz="2000" i="1" dirty="0" smtClean="0"/>
              <a:t>)</a:t>
            </a:r>
          </a:p>
          <a:p>
            <a:pPr lvl="2"/>
            <a:r>
              <a:rPr lang="en-US" sz="1800" i="1" dirty="0" smtClean="0"/>
              <a:t>We’ll learn about them later!</a:t>
            </a:r>
          </a:p>
          <a:p>
            <a:pPr lvl="1"/>
            <a:r>
              <a:rPr lang="en-US" b="1" dirty="0"/>
              <a:t>Acquaintances</a:t>
            </a:r>
            <a:r>
              <a:rPr lang="en-US" dirty="0"/>
              <a:t> </a:t>
            </a:r>
            <a:r>
              <a:rPr lang="en-US" sz="2000" i="1" dirty="0"/>
              <a:t>(after mingling with everyone, they usually leave early</a:t>
            </a:r>
            <a:r>
              <a:rPr lang="en-US" sz="2000" i="1" dirty="0" smtClean="0"/>
              <a:t>)</a:t>
            </a:r>
          </a:p>
          <a:p>
            <a:pPr lvl="2"/>
            <a:r>
              <a:rPr lang="en-US" sz="1800" i="1" dirty="0" smtClean="0"/>
              <a:t>We’ll learn about them later!</a:t>
            </a:r>
          </a:p>
          <a:p>
            <a:pPr lvl="1"/>
            <a:r>
              <a:rPr lang="en-US" b="1" dirty="0"/>
              <a:t>Friends</a:t>
            </a:r>
            <a:r>
              <a:rPr lang="en-US" dirty="0"/>
              <a:t> </a:t>
            </a:r>
            <a:r>
              <a:rPr lang="en-US" sz="2000" i="1" dirty="0"/>
              <a:t>(they hang out with the host a little longer)</a:t>
            </a:r>
          </a:p>
          <a:p>
            <a:pPr lvl="1"/>
            <a:r>
              <a:rPr lang="en-US" b="1" dirty="0"/>
              <a:t>Family </a:t>
            </a:r>
            <a:r>
              <a:rPr lang="en-US" sz="2000" i="1" dirty="0"/>
              <a:t>(if attending, they will stay to the end to help clean)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239000" cy="1371600"/>
          </a:xfrm>
        </p:spPr>
        <p:txBody>
          <a:bodyPr/>
          <a:lstStyle/>
          <a:p>
            <a:pPr algn="ctr"/>
            <a:r>
              <a:rPr lang="en-US" sz="4800" b="1"/>
              <a:t>Who is who?</a:t>
            </a:r>
            <a:br>
              <a:rPr lang="en-US" sz="4800" b="1"/>
            </a:br>
            <a:r>
              <a:rPr lang="en-US" sz="3600"/>
              <a:t>Consider our one-step equations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981200"/>
            <a:ext cx="3048000" cy="411480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sz="2800"/>
              <a:t>2x = 8</a:t>
            </a:r>
          </a:p>
          <a:p>
            <a:pPr>
              <a:buFont typeface="Monotype Sorts" charset="2"/>
              <a:buNone/>
            </a:pPr>
            <a:endParaRPr lang="en-US" sz="2800"/>
          </a:p>
          <a:p>
            <a:pPr>
              <a:buFont typeface="Monotype Sorts" charset="2"/>
              <a:buNone/>
            </a:pPr>
            <a:endParaRPr lang="en-US" sz="2800"/>
          </a:p>
          <a:p>
            <a:pPr>
              <a:buFont typeface="Monotype Sorts" charset="2"/>
              <a:buNone/>
            </a:pPr>
            <a:endParaRPr lang="en-US" sz="2800"/>
          </a:p>
          <a:p>
            <a:pPr>
              <a:buFont typeface="Monotype Sorts" charset="2"/>
              <a:buNone/>
            </a:pPr>
            <a:r>
              <a:rPr lang="en-US" sz="2800"/>
              <a:t>x +3 = 15</a:t>
            </a:r>
          </a:p>
          <a:p>
            <a:pPr>
              <a:buFont typeface="Monotype Sorts" charset="2"/>
              <a:buNone/>
            </a:pPr>
            <a:endParaRPr lang="en-US" sz="2800"/>
          </a:p>
          <a:p>
            <a:pPr>
              <a:buFont typeface="Monotype Sorts" charset="2"/>
              <a:buNone/>
            </a:pPr>
            <a:r>
              <a:rPr lang="en-US" sz="2800"/>
              <a:t>x – 5 = 20              </a:t>
            </a:r>
          </a:p>
          <a:p>
            <a:pPr>
              <a:buFont typeface="Monotype Sorts" charset="2"/>
              <a:buNone/>
            </a:pPr>
            <a:endParaRPr lang="en-US" sz="2800"/>
          </a:p>
          <a:p>
            <a:pPr>
              <a:buFont typeface="Monotype Sorts" charset="2"/>
              <a:buNone/>
            </a:pPr>
            <a:endParaRPr lang="en-US" sz="2800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09800" y="2743200"/>
          <a:ext cx="1143000" cy="1041400"/>
        </p:xfrm>
        <a:graphic>
          <a:graphicData uri="http://schemas.openxmlformats.org/presentationml/2006/ole">
            <p:oleObj spid="_x0000_s174082" name="Equation" r:id="rId4" imgW="431640" imgH="393480" progId="Equation.3">
              <p:embed/>
            </p:oleObj>
          </a:graphicData>
        </a:graphic>
      </p:graphicFrame>
      <p:sp>
        <p:nvSpPr>
          <p:cNvPr id="11270" name="AutoShape 6"/>
          <p:cNvSpPr>
            <a:spLocks/>
          </p:cNvSpPr>
          <p:nvPr/>
        </p:nvSpPr>
        <p:spPr bwMode="auto">
          <a:xfrm>
            <a:off x="4953000" y="1905000"/>
            <a:ext cx="3962400" cy="1181100"/>
          </a:xfrm>
          <a:prstGeom prst="accentBorderCallout1">
            <a:avLst>
              <a:gd name="adj1" fmla="val 9676"/>
              <a:gd name="adj2" fmla="val -1921"/>
              <a:gd name="adj3" fmla="val 70968"/>
              <a:gd name="adj4" fmla="val -307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FAMILY….right beside you…and </a:t>
            </a:r>
            <a:r>
              <a:rPr lang="en-US" sz="2400" i="1" dirty="0"/>
              <a:t>only</a:t>
            </a:r>
            <a:r>
              <a:rPr lang="en-US" sz="2400" dirty="0"/>
              <a:t> you… until the end!</a:t>
            </a:r>
          </a:p>
        </p:txBody>
      </p:sp>
      <p:sp>
        <p:nvSpPr>
          <p:cNvPr id="11271" name="AutoShape 7"/>
          <p:cNvSpPr>
            <a:spLocks/>
          </p:cNvSpPr>
          <p:nvPr/>
        </p:nvSpPr>
        <p:spPr bwMode="auto">
          <a:xfrm>
            <a:off x="4953000" y="4114800"/>
            <a:ext cx="3886200" cy="1676400"/>
          </a:xfrm>
          <a:prstGeom prst="accentBorderCallout1">
            <a:avLst>
              <a:gd name="adj1" fmla="val 6819"/>
              <a:gd name="adj2" fmla="val -1963"/>
              <a:gd name="adj3" fmla="val 44981"/>
              <a:gd name="adj4" fmla="val -1801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FRIENDS….they are close to you…they stay longer than some people, but not as long as family</a:t>
            </a:r>
          </a:p>
        </p:txBody>
      </p:sp>
      <p:sp>
        <p:nvSpPr>
          <p:cNvPr id="11273" name="AutoShape 9"/>
          <p:cNvSpPr>
            <a:spLocks/>
          </p:cNvSpPr>
          <p:nvPr/>
        </p:nvSpPr>
        <p:spPr bwMode="auto">
          <a:xfrm>
            <a:off x="3200400" y="1752600"/>
            <a:ext cx="533400" cy="1981200"/>
          </a:xfrm>
          <a:prstGeom prst="rightBrace">
            <a:avLst>
              <a:gd name="adj1" fmla="val 3095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5" name="AutoShape 11"/>
          <p:cNvSpPr>
            <a:spLocks/>
          </p:cNvSpPr>
          <p:nvPr/>
        </p:nvSpPr>
        <p:spPr bwMode="auto">
          <a:xfrm>
            <a:off x="3657600" y="3886200"/>
            <a:ext cx="533400" cy="1981200"/>
          </a:xfrm>
          <a:prstGeom prst="rightBrace">
            <a:avLst>
              <a:gd name="adj1" fmla="val 3095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286000" y="1584325"/>
          <a:ext cx="3352800" cy="854075"/>
        </p:xfrm>
        <a:graphic>
          <a:graphicData uri="http://schemas.openxmlformats.org/presentationml/2006/ole">
            <p:oleObj spid="_x0000_s183298" name="Equation" r:id="rId4" imgW="698400" imgH="177480" progId="Equation.3">
              <p:embed/>
            </p:oleObj>
          </a:graphicData>
        </a:graphic>
      </p:graphicFrame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1371600" y="3048000"/>
            <a:ext cx="2971800" cy="1524000"/>
          </a:xfrm>
          <a:prstGeom prst="cloudCallout">
            <a:avLst>
              <a:gd name="adj1" fmla="val 27273"/>
              <a:gd name="adj2" fmla="val -9038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Friends</a:t>
            </a:r>
            <a:r>
              <a:rPr lang="en-US" sz="2400" dirty="0"/>
              <a:t> – add 5 to each side.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876800" y="26670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</a:rPr>
              <a:t>The work:</a:t>
            </a:r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4953000" y="4953000"/>
          <a:ext cx="2006600" cy="701675"/>
        </p:xfrm>
        <a:graphic>
          <a:graphicData uri="http://schemas.openxmlformats.org/presentationml/2006/ole">
            <p:oleObj spid="_x0000_s183300" name="Equation" r:id="rId5" imgW="507960" imgH="177480" progId="Equation.3">
              <p:embed/>
            </p:oleObj>
          </a:graphicData>
        </a:graphic>
      </p:graphicFrame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876800" y="4343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The result: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81000" y="57691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/>
              <a:t>All that is left is </a:t>
            </a:r>
            <a:r>
              <a:rPr lang="en-US" sz="4000" b="1" i="1" dirty="0">
                <a:solidFill>
                  <a:srgbClr val="FF0000"/>
                </a:solidFill>
              </a:rPr>
              <a:t>family</a:t>
            </a:r>
            <a:r>
              <a:rPr lang="en-US" sz="2400" i="1" dirty="0"/>
              <a:t>…a familiar one-step equation.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equal sign is the door…who goes out the door first?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5562600" y="3429000"/>
            <a:ext cx="3810000" cy="1981200"/>
          </a:xfrm>
        </p:spPr>
        <p:txBody>
          <a:bodyPr/>
          <a:lstStyle/>
          <a:p>
            <a:r>
              <a:rPr lang="en-US" dirty="0" smtClean="0"/>
              <a:t>2x – 5 = 21</a:t>
            </a:r>
          </a:p>
          <a:p>
            <a:pPr>
              <a:buNone/>
            </a:pPr>
            <a:r>
              <a:rPr lang="en-US" u="sng" dirty="0" smtClean="0"/>
              <a:t>         + 5    + 5</a:t>
            </a:r>
            <a:endParaRPr lang="en-US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752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Example 1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6" grpId="0"/>
      <p:bldP spid="215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94" b="1" dirty="0" smtClean="0"/>
              <a:t>Equation</a:t>
            </a:r>
            <a:r>
              <a:rPr lang="en-US" sz="3294" dirty="0" smtClean="0"/>
              <a:t> – a comparison of two sets of numbers with an equal sign.</a:t>
            </a:r>
          </a:p>
          <a:p>
            <a:pPr lvl="1"/>
            <a:r>
              <a:rPr lang="en-US" sz="2824" dirty="0" smtClean="0"/>
              <a:t>Each side of the equal sign is </a:t>
            </a:r>
            <a:r>
              <a:rPr lang="en-US" sz="2824" b="1" dirty="0" smtClean="0">
                <a:solidFill>
                  <a:srgbClr val="FF0000"/>
                </a:solidFill>
              </a:rPr>
              <a:t>equal</a:t>
            </a:r>
          </a:p>
          <a:p>
            <a:pPr lvl="1"/>
            <a:r>
              <a:rPr lang="en-US" sz="2824" b="1" dirty="0" smtClean="0">
                <a:solidFill>
                  <a:schemeClr val="bg2"/>
                </a:solidFill>
              </a:rPr>
              <a:t>Ex: 		3x + 7 = 10</a:t>
            </a:r>
          </a:p>
          <a:p>
            <a:r>
              <a:rPr lang="en-US" sz="3294" b="1" dirty="0" smtClean="0"/>
              <a:t>Variable</a:t>
            </a:r>
            <a:r>
              <a:rPr lang="en-US" sz="3294" dirty="0" smtClean="0"/>
              <a:t> – a placeholder for a number we </a:t>
            </a:r>
            <a:r>
              <a:rPr lang="en-US" sz="3294" b="1" dirty="0" smtClean="0">
                <a:solidFill>
                  <a:srgbClr val="FF0000"/>
                </a:solidFill>
              </a:rPr>
              <a:t>don’t know its value</a:t>
            </a:r>
          </a:p>
          <a:p>
            <a:pPr lvl="1"/>
            <a:r>
              <a:rPr lang="en-US" sz="2824" dirty="0" smtClean="0"/>
              <a:t>Represented by a</a:t>
            </a:r>
            <a:r>
              <a:rPr lang="en-US" sz="2824" b="1" dirty="0" smtClean="0">
                <a:solidFill>
                  <a:srgbClr val="FF0000"/>
                </a:solidFill>
              </a:rPr>
              <a:t> number</a:t>
            </a:r>
          </a:p>
          <a:p>
            <a:pPr lvl="2"/>
            <a:r>
              <a:rPr lang="en-US" sz="2824" dirty="0" smtClean="0">
                <a:solidFill>
                  <a:srgbClr val="62BCE9"/>
                </a:solidFill>
              </a:rPr>
              <a:t>3x + 7 = 10 </a:t>
            </a:r>
            <a:r>
              <a:rPr lang="en-US" sz="2824" dirty="0" err="1" smtClean="0">
                <a:solidFill>
                  <a:srgbClr val="62BCE9"/>
                </a:solidFill>
                <a:sym typeface="Wingdings"/>
              </a:rPr>
              <a:t></a:t>
            </a:r>
            <a:r>
              <a:rPr lang="en-US" sz="2824" dirty="0" smtClean="0">
                <a:solidFill>
                  <a:srgbClr val="62BCE9"/>
                </a:solidFill>
                <a:sym typeface="Wingdings"/>
              </a:rPr>
              <a:t> </a:t>
            </a:r>
            <a:r>
              <a:rPr lang="en-US" sz="2824" b="1" dirty="0" err="1" smtClean="0">
                <a:solidFill>
                  <a:srgbClr val="FF0000"/>
                </a:solidFill>
                <a:sym typeface="Wingdings"/>
              </a:rPr>
              <a:t>x</a:t>
            </a:r>
            <a:r>
              <a:rPr lang="en-US" sz="2824" dirty="0" smtClean="0">
                <a:solidFill>
                  <a:srgbClr val="62BCE9"/>
                </a:solidFill>
                <a:sym typeface="Wingdings"/>
              </a:rPr>
              <a:t> in this example</a:t>
            </a:r>
            <a:endParaRPr lang="en-US" sz="2824" dirty="0" smtClean="0">
              <a:solidFill>
                <a:srgbClr val="62BCE9"/>
              </a:solidFill>
            </a:endParaRPr>
          </a:p>
          <a:p>
            <a:pPr lvl="1"/>
            <a:r>
              <a:rPr lang="en-US" sz="2824" dirty="0" smtClean="0"/>
              <a:t>Sometimes has a number with it called  a </a:t>
            </a:r>
            <a:r>
              <a:rPr lang="en-US" sz="2824" b="1" dirty="0" smtClean="0">
                <a:solidFill>
                  <a:srgbClr val="FF0000"/>
                </a:solidFill>
              </a:rPr>
              <a:t>coefficient</a:t>
            </a:r>
          </a:p>
          <a:p>
            <a:pPr lvl="2"/>
            <a:r>
              <a:rPr lang="en-US" sz="2824" dirty="0" smtClean="0">
                <a:solidFill>
                  <a:srgbClr val="62BCE9"/>
                </a:solidFill>
              </a:rPr>
              <a:t>3x + 7 = 10 </a:t>
            </a:r>
            <a:r>
              <a:rPr lang="en-US" sz="2824" dirty="0" err="1" smtClean="0">
                <a:solidFill>
                  <a:srgbClr val="62BCE9"/>
                </a:solidFill>
                <a:sym typeface="Wingdings"/>
              </a:rPr>
              <a:t></a:t>
            </a:r>
            <a:r>
              <a:rPr lang="en-US" sz="2824" dirty="0" smtClean="0">
                <a:solidFill>
                  <a:srgbClr val="62BCE9"/>
                </a:solidFill>
                <a:sym typeface="Wingdings"/>
              </a:rPr>
              <a:t> </a:t>
            </a:r>
            <a:r>
              <a:rPr lang="en-US" sz="2824" b="1" dirty="0" smtClean="0">
                <a:solidFill>
                  <a:srgbClr val="FF0000"/>
                </a:solidFill>
                <a:sym typeface="Wingdings"/>
              </a:rPr>
              <a:t>3</a:t>
            </a:r>
            <a:r>
              <a:rPr lang="en-US" sz="2824" dirty="0" smtClean="0">
                <a:solidFill>
                  <a:srgbClr val="62BCE9"/>
                </a:solidFill>
                <a:sym typeface="Wingdings"/>
              </a:rPr>
              <a:t> is the coefficient in this example</a:t>
            </a:r>
            <a:endParaRPr lang="en-US" sz="2824" dirty="0" smtClean="0">
              <a:solidFill>
                <a:srgbClr val="62BCE9"/>
              </a:solidFill>
            </a:endParaRPr>
          </a:p>
          <a:p>
            <a:r>
              <a:rPr lang="en-US" sz="3294" b="1" dirty="0" smtClean="0"/>
              <a:t>Constant</a:t>
            </a:r>
            <a:r>
              <a:rPr lang="en-US" sz="3294" dirty="0" smtClean="0"/>
              <a:t> – the numbers in the equation that we </a:t>
            </a:r>
            <a:r>
              <a:rPr lang="en-US" sz="3294" b="1" dirty="0" smtClean="0">
                <a:solidFill>
                  <a:srgbClr val="FF0000"/>
                </a:solidFill>
              </a:rPr>
              <a:t>know the value of.</a:t>
            </a:r>
          </a:p>
          <a:p>
            <a:pPr lvl="1"/>
            <a:r>
              <a:rPr lang="en-US" sz="2824" dirty="0" smtClean="0">
                <a:solidFill>
                  <a:srgbClr val="62BCE9"/>
                </a:solidFill>
              </a:rPr>
              <a:t>3x + 7 = 10 </a:t>
            </a:r>
            <a:r>
              <a:rPr lang="en-US" sz="2824" dirty="0" err="1" smtClean="0">
                <a:solidFill>
                  <a:srgbClr val="62BCE9"/>
                </a:solidFill>
                <a:sym typeface="Wingdings"/>
              </a:rPr>
              <a:t></a:t>
            </a:r>
            <a:r>
              <a:rPr lang="en-US" sz="2824" dirty="0" smtClean="0">
                <a:solidFill>
                  <a:srgbClr val="62BCE9"/>
                </a:solidFill>
                <a:sym typeface="Wingdings"/>
              </a:rPr>
              <a:t> </a:t>
            </a:r>
            <a:r>
              <a:rPr lang="en-US" sz="2824" b="1" dirty="0" smtClean="0">
                <a:solidFill>
                  <a:srgbClr val="FF0000"/>
                </a:solidFill>
                <a:sym typeface="Wingdings"/>
              </a:rPr>
              <a:t>7</a:t>
            </a:r>
            <a:r>
              <a:rPr lang="en-US" sz="2824" dirty="0" smtClean="0">
                <a:solidFill>
                  <a:srgbClr val="62BCE9"/>
                </a:solidFill>
                <a:sym typeface="Wingdings"/>
              </a:rPr>
              <a:t> and </a:t>
            </a:r>
            <a:r>
              <a:rPr lang="en-US" sz="2824" b="1" dirty="0" smtClean="0">
                <a:solidFill>
                  <a:srgbClr val="FF0000"/>
                </a:solidFill>
                <a:sym typeface="Wingdings"/>
              </a:rPr>
              <a:t>10</a:t>
            </a:r>
            <a:r>
              <a:rPr lang="en-US" sz="2824" dirty="0" smtClean="0">
                <a:solidFill>
                  <a:srgbClr val="62BCE9"/>
                </a:solidFill>
                <a:sym typeface="Wingdings"/>
              </a:rPr>
              <a:t> are constants in this example</a:t>
            </a:r>
            <a:endParaRPr lang="en-US" sz="2824" dirty="0" smtClean="0">
              <a:solidFill>
                <a:srgbClr val="62BCE9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Clean up the party with</a:t>
            </a:r>
            <a:br>
              <a:rPr lang="en-US" sz="4000" b="1" dirty="0"/>
            </a:br>
            <a:r>
              <a:rPr lang="en-US" sz="4000" b="1" dirty="0"/>
              <a:t> a family member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743200" y="1981200"/>
          <a:ext cx="2895600" cy="1012825"/>
        </p:xfrm>
        <a:graphic>
          <a:graphicData uri="http://schemas.openxmlformats.org/presentationml/2006/ole">
            <p:oleObj spid="_x0000_s185346" name="Equation" r:id="rId4" imgW="507960" imgH="177480" progId="Equation.3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6122988" y="2967038"/>
          <a:ext cx="2182812" cy="1536700"/>
        </p:xfrm>
        <a:graphic>
          <a:graphicData uri="http://schemas.openxmlformats.org/presentationml/2006/ole">
            <p:oleObj spid="_x0000_s185347" name="Equation" r:id="rId5" imgW="558720" imgH="393480" progId="Equation.3">
              <p:embed/>
            </p:oleObj>
          </a:graphicData>
        </a:graphic>
      </p:graphicFrame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838200" y="3429000"/>
            <a:ext cx="3048000" cy="1600200"/>
          </a:xfrm>
          <a:prstGeom prst="cloudCallout">
            <a:avLst>
              <a:gd name="adj1" fmla="val 32764"/>
              <a:gd name="adj2" fmla="val -88356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Family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– divide each side by 2</a:t>
            </a:r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6096000" y="5029200"/>
          <a:ext cx="2057400" cy="900113"/>
        </p:xfrm>
        <a:graphic>
          <a:graphicData uri="http://schemas.openxmlformats.org/presentationml/2006/ole">
            <p:oleObj spid="_x0000_s185348" name="Equation" r:id="rId6" imgW="406080" imgH="177480" progId="Equation.3">
              <p:embed/>
            </p:oleObj>
          </a:graphicData>
        </a:graphic>
      </p:graphicFrame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343400" y="30480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The work: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343400" y="48006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The result: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76200" y="571500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i="1" dirty="0"/>
              <a:t>Don’t forget to check your work with Order of Operations!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– Step Equations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Example 2:</a:t>
            </a:r>
            <a:r>
              <a:rPr lang="en-US" dirty="0" smtClean="0"/>
              <a:t>    -3(5x – 2) = 36</a:t>
            </a:r>
            <a:endParaRPr lang="en-US" b="1" u="sng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791200" y="517525"/>
            <a:ext cx="3810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dirty="0"/>
              <a:t>Steps: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Identify the party-goers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Eliminate party-goers in order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Get </a:t>
            </a:r>
            <a:r>
              <a:rPr lang="en-US" sz="2000" dirty="0" err="1"/>
              <a:t>x</a:t>
            </a:r>
            <a:r>
              <a:rPr lang="en-US" sz="2000" dirty="0"/>
              <a:t> (the host) alone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Check your solution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– Step Equations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me through this one.</a:t>
            </a:r>
          </a:p>
          <a:p>
            <a:r>
              <a:rPr lang="en-US" b="1" u="sng" dirty="0" smtClean="0"/>
              <a:t>Example 3:</a:t>
            </a:r>
            <a:r>
              <a:rPr lang="en-US" dirty="0" smtClean="0"/>
              <a:t>        4x  - 10 = 24</a:t>
            </a:r>
            <a:endParaRPr lang="en-US" b="1" u="sng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791200" y="517525"/>
            <a:ext cx="3810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dirty="0"/>
              <a:t>Steps: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Identify the party-goers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Eliminate party-goers in order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Get </a:t>
            </a:r>
            <a:r>
              <a:rPr lang="en-US" sz="2000" dirty="0" err="1"/>
              <a:t>x</a:t>
            </a:r>
            <a:r>
              <a:rPr lang="en-US" sz="2000" dirty="0"/>
              <a:t> (the host) alone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Check your solution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– Step Equations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me through this one.</a:t>
            </a:r>
          </a:p>
          <a:p>
            <a:r>
              <a:rPr lang="en-US" b="1" u="sng" dirty="0" smtClean="0"/>
              <a:t>Example 4:</a:t>
            </a:r>
            <a:r>
              <a:rPr lang="en-US" dirty="0" smtClean="0"/>
              <a:t>       -(-</a:t>
            </a:r>
            <a:r>
              <a:rPr lang="en-US" dirty="0" err="1" smtClean="0"/>
              <a:t>x</a:t>
            </a:r>
            <a:r>
              <a:rPr lang="en-US" dirty="0" smtClean="0"/>
              <a:t> + 4)  = 12</a:t>
            </a:r>
            <a:endParaRPr lang="en-US" b="1" u="sng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791200" y="517525"/>
            <a:ext cx="3810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dirty="0"/>
              <a:t>Steps: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Identify the party-goers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Eliminate party-goers in order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Get </a:t>
            </a:r>
            <a:r>
              <a:rPr lang="en-US" sz="2000" dirty="0" err="1"/>
              <a:t>x</a:t>
            </a:r>
            <a:r>
              <a:rPr lang="en-US" sz="2000" dirty="0"/>
              <a:t> (the host) alone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Check your solution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–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5:</a:t>
            </a:r>
            <a:r>
              <a:rPr lang="en-US" dirty="0" smtClean="0"/>
              <a:t> 	¾x + ½ = 15 </a:t>
            </a:r>
            <a:endParaRPr lang="en-US" b="1" u="sng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–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6:</a:t>
            </a:r>
            <a:r>
              <a:rPr lang="en-US" dirty="0" smtClean="0"/>
              <a:t> 		-2 (9x + 8 ) = 87</a:t>
            </a:r>
            <a:endParaRPr lang="en-US" b="1" u="sng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–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7:</a:t>
            </a:r>
            <a:r>
              <a:rPr lang="en-US" dirty="0" smtClean="0"/>
              <a:t> 	 	x/2  + 10 = 45</a:t>
            </a:r>
            <a:endParaRPr lang="en-US" b="1" u="sng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–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8:</a:t>
            </a:r>
            <a:r>
              <a:rPr lang="en-US" dirty="0" smtClean="0"/>
              <a:t> 		½ (3x + 8) = 55</a:t>
            </a:r>
            <a:endParaRPr lang="en-US" b="1" u="sng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–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b="1" u="sng" dirty="0" smtClean="0"/>
              <a:t>Example 9:</a:t>
            </a:r>
            <a:r>
              <a:rPr lang="en-US" dirty="0" smtClean="0"/>
              <a:t> 		-4(10x +2) = 44</a:t>
            </a:r>
            <a:endParaRPr lang="en-US" b="1" u="sng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–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10:</a:t>
            </a:r>
            <a:r>
              <a:rPr lang="en-US" dirty="0" smtClean="0"/>
              <a:t> 	-6/x  + 24 = 60</a:t>
            </a:r>
            <a:endParaRPr lang="en-US" b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solve an equation, we must first determine what we should do first. </a:t>
            </a:r>
          </a:p>
          <a:p>
            <a:pPr lvl="1"/>
            <a:r>
              <a:rPr lang="en-US" dirty="0" smtClean="0"/>
              <a:t>We find this out by </a:t>
            </a:r>
            <a:r>
              <a:rPr lang="en-US" b="1" dirty="0" smtClean="0">
                <a:solidFill>
                  <a:srgbClr val="FF0000"/>
                </a:solidFill>
              </a:rPr>
              <a:t>reversing PEMDAS.</a:t>
            </a:r>
          </a:p>
          <a:p>
            <a:pPr lvl="2"/>
            <a:r>
              <a:rPr lang="en-US" dirty="0" smtClean="0"/>
              <a:t>Which means we solve an equation by doing </a:t>
            </a:r>
            <a:r>
              <a:rPr lang="en-US" b="1" dirty="0" smtClean="0">
                <a:solidFill>
                  <a:srgbClr val="FF0000"/>
                </a:solidFill>
              </a:rPr>
              <a:t>SADMEP.</a:t>
            </a:r>
          </a:p>
          <a:p>
            <a:r>
              <a:rPr lang="en-US" dirty="0" smtClean="0"/>
              <a:t>After we determine what operation we should do, we begin isolating the variable by doing the </a:t>
            </a:r>
            <a:r>
              <a:rPr lang="en-US" b="1" dirty="0" smtClean="0">
                <a:solidFill>
                  <a:srgbClr val="FF0000"/>
                </a:solidFill>
              </a:rPr>
              <a:t>inverse of the operation.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–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11:</a:t>
            </a:r>
            <a:r>
              <a:rPr lang="en-US" dirty="0" smtClean="0"/>
              <a:t> 		 -4x – 20 =  -85</a:t>
            </a:r>
            <a:endParaRPr lang="en-US" b="1" u="sng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–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12:</a:t>
            </a:r>
            <a:r>
              <a:rPr lang="en-US" dirty="0" smtClean="0"/>
              <a:t> 		5(x + 10) = 30</a:t>
            </a:r>
            <a:endParaRPr lang="en-US" b="1" u="sng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–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13:</a:t>
            </a:r>
            <a:r>
              <a:rPr lang="en-US" dirty="0" smtClean="0"/>
              <a:t> 		-6(2x + 3) = 48</a:t>
            </a:r>
            <a:endParaRPr lang="en-US" b="1" u="sng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–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b="1" u="sng" dirty="0" smtClean="0"/>
              <a:t>Example 14:</a:t>
            </a:r>
            <a:r>
              <a:rPr lang="en-US" dirty="0" smtClean="0"/>
              <a:t> 		7x + 14 = -28</a:t>
            </a:r>
            <a:endParaRPr lang="en-US" b="1" u="sng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4" y="2103437"/>
            <a:ext cx="7556313" cy="414496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Each of you will complete your exit ticket on a note card. </a:t>
            </a:r>
          </a:p>
          <a:p>
            <a:r>
              <a:rPr lang="en-US" sz="3200" dirty="0" smtClean="0"/>
              <a:t>You will complete the exit ticket in 5 minutes and it must be turned in before you can exit the classroom.</a:t>
            </a:r>
          </a:p>
          <a:p>
            <a:r>
              <a:rPr lang="en-US" sz="3200" dirty="0" smtClean="0"/>
              <a:t>You must work </a:t>
            </a:r>
            <a:r>
              <a:rPr lang="en-US" sz="3200" b="1" dirty="0" smtClean="0"/>
              <a:t>SILENTLY</a:t>
            </a:r>
            <a:r>
              <a:rPr lang="en-US" sz="3200" dirty="0" smtClean="0"/>
              <a:t> and </a:t>
            </a:r>
            <a:r>
              <a:rPr lang="en-US" sz="3200" b="1" dirty="0" smtClean="0"/>
              <a:t>INDEPENDENTLY.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HOMEWORK – Worksheet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√100,   (20 –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Please clear off your desk of everything except a pencil, calculator, and a plain sheet of paper (to cover your quiz with).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2400" b="1" dirty="0" smtClean="0"/>
              <a:t>The longer it takes you to complete this, the less time you will have for your </a:t>
            </a:r>
            <a:r>
              <a:rPr lang="en-US" b="1" dirty="0" smtClean="0"/>
              <a:t>quiz.</a:t>
            </a:r>
            <a:endParaRPr lang="en-US" sz="2400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Example 1</a:t>
            </a:r>
            <a:r>
              <a:rPr lang="en-US" b="1" dirty="0" smtClean="0"/>
              <a:t>:  </a:t>
            </a:r>
            <a:r>
              <a:rPr lang="en-US" dirty="0" smtClean="0"/>
              <a:t>Solve for </a:t>
            </a:r>
            <a:r>
              <a:rPr lang="en-US" dirty="0" err="1" smtClean="0"/>
              <a:t>x</a:t>
            </a:r>
            <a:r>
              <a:rPr lang="en-US" dirty="0" smtClean="0"/>
              <a:t>.	10x = 85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Identify the operation that is happening to the variable.</a:t>
            </a:r>
          </a:p>
          <a:p>
            <a:pPr marL="822960" lvl="1" indent="-457200"/>
            <a:r>
              <a:rPr lang="en-US" b="1" dirty="0" smtClean="0">
                <a:solidFill>
                  <a:srgbClr val="FF0000"/>
                </a:solidFill>
              </a:rPr>
              <a:t>Multiplying </a:t>
            </a:r>
            <a:r>
              <a:rPr lang="en-US" b="1" dirty="0" err="1" smtClean="0">
                <a:solidFill>
                  <a:srgbClr val="FF0000"/>
                </a:solidFill>
              </a:rPr>
              <a:t>x</a:t>
            </a:r>
            <a:r>
              <a:rPr lang="en-US" b="1" dirty="0" smtClean="0">
                <a:solidFill>
                  <a:srgbClr val="FF0000"/>
                </a:solidFill>
              </a:rPr>
              <a:t> by 10.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 the inverse of whatever is happening with the variable.</a:t>
            </a:r>
          </a:p>
          <a:p>
            <a:pPr marL="822960" lvl="1" indent="-457200"/>
            <a:r>
              <a:rPr lang="en-US" dirty="0" smtClean="0"/>
              <a:t>Instead of multiplying by 10, we do the </a:t>
            </a:r>
            <a:r>
              <a:rPr lang="en-US" b="1" dirty="0" smtClean="0">
                <a:solidFill>
                  <a:srgbClr val="FF0000"/>
                </a:solidFill>
              </a:rPr>
              <a:t>opposite operation.</a:t>
            </a:r>
          </a:p>
          <a:p>
            <a:pPr marL="822960" lvl="1" indent="-457200"/>
            <a:r>
              <a:rPr lang="en-US" dirty="0" smtClean="0"/>
              <a:t>We must </a:t>
            </a:r>
            <a:r>
              <a:rPr lang="en-US" b="1" dirty="0" smtClean="0">
                <a:solidFill>
                  <a:srgbClr val="FF0000"/>
                </a:solidFill>
              </a:rPr>
              <a:t>divide both sides by 10.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After we divide both sides by 10 we get </a:t>
            </a:r>
            <a:r>
              <a:rPr lang="en-US" b="1" dirty="0" err="1" smtClean="0">
                <a:solidFill>
                  <a:srgbClr val="FF0000"/>
                </a:solidFill>
              </a:rPr>
              <a:t>x</a:t>
            </a:r>
            <a:r>
              <a:rPr lang="en-US" b="1" dirty="0" smtClean="0">
                <a:solidFill>
                  <a:srgbClr val="FF0000"/>
                </a:solidFill>
              </a:rPr>
              <a:t> = 8.5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457</TotalTime>
  <Words>1814</Words>
  <Application>Microsoft Office PowerPoint</Application>
  <PresentationFormat>On-screen Show (4:3)</PresentationFormat>
  <Paragraphs>391</Paragraphs>
  <Slides>86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88" baseType="lpstr">
      <vt:lpstr>Urban</vt:lpstr>
      <vt:lpstr>Equation</vt:lpstr>
      <vt:lpstr>Unit 3 – Week 2</vt:lpstr>
      <vt:lpstr>Do Now – √100,   √225,   √144</vt:lpstr>
      <vt:lpstr>Do Now – 5 x 2,   42,   42 - 22</vt:lpstr>
      <vt:lpstr>Today’s Agenda</vt:lpstr>
      <vt:lpstr>Today’s Objective</vt:lpstr>
      <vt:lpstr>Brain POP!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1 Step Equations</vt:lpstr>
      <vt:lpstr>Exit Ticket</vt:lpstr>
      <vt:lpstr>Do Now – 7 + 3,   √169 + 1</vt:lpstr>
      <vt:lpstr>Agenda</vt:lpstr>
      <vt:lpstr>Today’s Objective</vt:lpstr>
      <vt:lpstr>Brain POP!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Exit Ticket</vt:lpstr>
      <vt:lpstr>Exit Ticket</vt:lpstr>
      <vt:lpstr>Do Now – 22 + (3 x 2),  (9 x 2)</vt:lpstr>
      <vt:lpstr>Today’s Agenda</vt:lpstr>
      <vt:lpstr>Today’s Objective</vt:lpstr>
      <vt:lpstr>With Multi-Step Equations it can  be hard to know where to start….  pretend it’s a party!</vt:lpstr>
      <vt:lpstr>Who is who? Consider our one-step equations</vt:lpstr>
      <vt:lpstr>Slide 69</vt:lpstr>
      <vt:lpstr>Clean up the party with  a family member</vt:lpstr>
      <vt:lpstr>Two – Step Equations</vt:lpstr>
      <vt:lpstr>Two – Step Equations</vt:lpstr>
      <vt:lpstr>Two – Step Equations</vt:lpstr>
      <vt:lpstr>Two – Step Equations</vt:lpstr>
      <vt:lpstr>Two – Step Equations</vt:lpstr>
      <vt:lpstr>Two – Step Equations</vt:lpstr>
      <vt:lpstr>Two – Step Equations</vt:lpstr>
      <vt:lpstr>Two – Step Equations</vt:lpstr>
      <vt:lpstr>Two – Step Equations</vt:lpstr>
      <vt:lpstr>Two – Step Equations</vt:lpstr>
      <vt:lpstr>Two – Step Equations</vt:lpstr>
      <vt:lpstr>Two – Step Equations</vt:lpstr>
      <vt:lpstr>Two – Step Equations</vt:lpstr>
      <vt:lpstr>Exit Ticket</vt:lpstr>
      <vt:lpstr>Exit Ticket</vt:lpstr>
      <vt:lpstr>Do Now – √100,   (20 – 1)</vt:lpstr>
    </vt:vector>
  </TitlesOfParts>
  <Company>John Carroll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 Misconish</dc:creator>
  <cp:lastModifiedBy>Emily E Misconish</cp:lastModifiedBy>
  <cp:revision>11</cp:revision>
  <dcterms:created xsi:type="dcterms:W3CDTF">2012-10-14T19:18:34Z</dcterms:created>
  <dcterms:modified xsi:type="dcterms:W3CDTF">2012-10-15T18:00:45Z</dcterms:modified>
</cp:coreProperties>
</file>