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tiff" ContentType="image/tif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7" r:id="rId38"/>
    <p:sldId id="295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2" r:id="rId52"/>
    <p:sldId id="311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3" r:id="rId73"/>
    <p:sldId id="334" r:id="rId74"/>
    <p:sldId id="332" r:id="rId75"/>
    <p:sldId id="335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6" d="100"/>
          <a:sy n="76" d="100"/>
        </p:scale>
        <p:origin x="-139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5DF66D-C7A2-F54A-B426-54BD97C851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52F89B-5E5D-CC49-B877-F62CAB37C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math/algebra/slopeandintercep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Functions and Slope – SPI 3.5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4, Week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The definition of a function states that each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exactly 1 </a:t>
            </a:r>
            <a:r>
              <a:rPr lang="en-US" dirty="0" err="1" smtClean="0">
                <a:solidFill>
                  <a:srgbClr val="0D0D0D"/>
                </a:solidFill>
              </a:rPr>
              <a:t>y</a:t>
            </a:r>
            <a:r>
              <a:rPr lang="en-US" dirty="0" smtClean="0">
                <a:solidFill>
                  <a:srgbClr val="0D0D0D"/>
                </a:solidFill>
              </a:rPr>
              <a:t> value. 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If an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more than 1 output, it is NOT A FUNCTION.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Is this a function?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4006086"/>
          <a:ext cx="2362200" cy="285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47531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4495800"/>
            <a:ext cx="1066800" cy="6096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867400" y="4495800"/>
            <a:ext cx="1295400" cy="10668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4126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126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Example 3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The definition of a function states that each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exactly 1 </a:t>
            </a:r>
            <a:r>
              <a:rPr lang="en-US" dirty="0" err="1" smtClean="0">
                <a:solidFill>
                  <a:srgbClr val="0D0D0D"/>
                </a:solidFill>
              </a:rPr>
              <a:t>y</a:t>
            </a:r>
            <a:r>
              <a:rPr lang="en-US" dirty="0" smtClean="0">
                <a:solidFill>
                  <a:srgbClr val="0D0D0D"/>
                </a:solidFill>
              </a:rPr>
              <a:t> value. 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If an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more than 1 output, it is NOT A FUNCTION.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Is this a function?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4006086"/>
          <a:ext cx="2362200" cy="285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47531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4495800"/>
            <a:ext cx="1066800" cy="6096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867400" y="4495800"/>
            <a:ext cx="1295400" cy="10668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4126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126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5930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 smtClean="0"/>
              <a:t>= |</a:t>
            </a:r>
            <a:r>
              <a:rPr lang="en-US" dirty="0" err="1" smtClean="0"/>
              <a:t>x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Example 4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5</a:t>
            </a:r>
          </a:p>
          <a:p>
            <a:r>
              <a:rPr lang="en-US" dirty="0" smtClean="0"/>
              <a:t>:Work on this one with your partner.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200" y="2590800"/>
          <a:ext cx="2590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6:</a:t>
            </a:r>
          </a:p>
          <a:p>
            <a:r>
              <a:rPr lang="en-US" dirty="0" smtClean="0"/>
              <a:t>Work on this one with your partner.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590800"/>
          <a:ext cx="2895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7: </a:t>
            </a:r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We’ll review in a few seconds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590800"/>
          <a:ext cx="3276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8: </a:t>
            </a:r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We’ll review in a few seconds.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590800"/>
          <a:ext cx="3276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</a:t>
            </a:r>
            <a:r>
              <a:rPr lang="en-US" sz="3200" b="1" u="sng" dirty="0"/>
              <a:t>9</a:t>
            </a:r>
            <a:r>
              <a:rPr lang="en-US" sz="3200" b="1" u="sng" dirty="0" smtClean="0"/>
              <a:t>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(-9,8), (10,12), (9, 7), (8,7), (-5,3), (4, 3) }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10: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(5,7), (6,7), (8, 7), (9,7), (10,7), (11, 7) }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11: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(-3,4), (-4,5), (-4, 4), (-5, 5), (-6,7), (-7, 7) }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12: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(2,5), (3,6), (4, 3), (5, 5), (6,7), (7, 7) }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- √121,   √169,   √144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pick up your guided notes and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x and y coordinates for the ordered pair:      (-5, 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the x-axis – horizontal or vertical?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the y-axis – horizontal or vertical?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anything you know about slope.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13: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(8,7), (9,6), (4, 3), (2, 5), (10,7), (-7, 7) }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14: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(3,7), (7,6), (2, 3), (1, 5), (10,7), (-7, 7) }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Example 15:</a:t>
            </a:r>
          </a:p>
          <a:p>
            <a:r>
              <a:rPr lang="en-US" sz="3200" dirty="0" smtClean="0"/>
              <a:t>Does the following represent a function?</a:t>
            </a:r>
          </a:p>
          <a:p>
            <a:pPr lvl="1"/>
            <a:r>
              <a:rPr lang="en-US" sz="2800" dirty="0" smtClean="0"/>
              <a:t>{ (5,7), (7,6), (12, 3), (26, 8), (8,26), (-7, 12) }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16:</a:t>
            </a:r>
          </a:p>
          <a:p>
            <a:r>
              <a:rPr lang="en-US" dirty="0" smtClean="0"/>
              <a:t>What coordinate could be added to the group to make it a function?</a:t>
            </a:r>
          </a:p>
          <a:p>
            <a:pPr lvl="1"/>
            <a:r>
              <a:rPr lang="en-US" dirty="0" smtClean="0"/>
              <a:t>{ (-5,3), (6, 7), (10, 12), (8, 2) }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(-3, 7)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(6, 4)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(-5, 7)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(6, 8)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17:</a:t>
            </a:r>
          </a:p>
          <a:p>
            <a:r>
              <a:rPr lang="en-US" dirty="0" smtClean="0"/>
              <a:t>What coordinate could be added to the group to make it a function?</a:t>
            </a:r>
          </a:p>
          <a:p>
            <a:pPr lvl="1"/>
            <a:r>
              <a:rPr lang="en-US" dirty="0" smtClean="0"/>
              <a:t>{ (8,12), (-6, 15), (6, 15,), (6, 42) }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(8, 12)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(-6, 7)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(6, 4)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(6, 8)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18:</a:t>
            </a:r>
          </a:p>
          <a:p>
            <a:r>
              <a:rPr lang="en-US" dirty="0" smtClean="0"/>
              <a:t>What coordinate could be added to the group to make it a function?</a:t>
            </a:r>
          </a:p>
          <a:p>
            <a:pPr lvl="1"/>
            <a:r>
              <a:rPr lang="en-US" dirty="0" smtClean="0"/>
              <a:t>{ (9,13), (4, 1), (2, 6), (8, 2) }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(8, 12)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( 7, 5)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(2, 1)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(8, 8)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19:</a:t>
            </a:r>
          </a:p>
          <a:p>
            <a:r>
              <a:rPr lang="en-US" dirty="0" smtClean="0"/>
              <a:t>What coordinate could be added to the group to make it a function?</a:t>
            </a:r>
          </a:p>
          <a:p>
            <a:pPr lvl="1"/>
            <a:r>
              <a:rPr lang="en-US" dirty="0" smtClean="0"/>
              <a:t>{ (7, 10), (-4, 5), (8, 6), (14, 3) }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(8, 12)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( 7, 5)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(2, 1)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(8, 8)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20:</a:t>
            </a:r>
          </a:p>
          <a:p>
            <a:r>
              <a:rPr lang="en-US" dirty="0" smtClean="0"/>
              <a:t>What coordinate could be added to the group to make it a function?</a:t>
            </a:r>
          </a:p>
          <a:p>
            <a:pPr lvl="1"/>
            <a:r>
              <a:rPr lang="en-US" dirty="0" smtClean="0"/>
              <a:t>{ (14, 6), (3, 8), (2, 9), (11, 5) }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(6, 8)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( 3, 5)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(2, 1)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(14, 8)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6907795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We said a function can only have 1 </a:t>
            </a:r>
            <a:r>
              <a:rPr lang="en-US" dirty="0" err="1" smtClean="0"/>
              <a:t>y</a:t>
            </a:r>
            <a:r>
              <a:rPr lang="en-US" dirty="0" smtClean="0"/>
              <a:t> value for each </a:t>
            </a:r>
            <a:r>
              <a:rPr lang="en-US" dirty="0" err="1" smtClean="0"/>
              <a:t>x</a:t>
            </a:r>
            <a:r>
              <a:rPr lang="en-US" dirty="0" smtClean="0"/>
              <a:t> value, therefore, if we look at a graph and more than one </a:t>
            </a:r>
            <a:r>
              <a:rPr lang="en-US" dirty="0" err="1" smtClean="0"/>
              <a:t>y</a:t>
            </a:r>
            <a:r>
              <a:rPr lang="en-US" dirty="0" smtClean="0"/>
              <a:t> value corresponds to an </a:t>
            </a:r>
            <a:r>
              <a:rPr lang="en-US" dirty="0" err="1" smtClean="0"/>
              <a:t>x</a:t>
            </a:r>
            <a:r>
              <a:rPr lang="en-US" dirty="0" smtClean="0"/>
              <a:t> value, the graph is not a function.</a:t>
            </a:r>
          </a:p>
          <a:p>
            <a:r>
              <a:rPr lang="en-US" dirty="0" smtClean="0"/>
              <a:t>The vertical line test helps us figure this out.</a:t>
            </a:r>
          </a:p>
          <a:p>
            <a:r>
              <a:rPr lang="en-US" dirty="0" smtClean="0"/>
              <a:t>The vertical line test states: if you draw a vertical line (up and down) through the graph and it </a:t>
            </a:r>
            <a:r>
              <a:rPr lang="en-US" b="1" dirty="0" smtClean="0">
                <a:solidFill>
                  <a:srgbClr val="FF0000"/>
                </a:solidFill>
              </a:rPr>
              <a:t>touches more than one point on the graph, it is not a function!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995" y="2152650"/>
            <a:ext cx="276960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21: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421168"/>
            <a:ext cx="4495800" cy="343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1" dirty="0" smtClean="0"/>
              <a:t>SWBAT define a linear function.</a:t>
            </a:r>
          </a:p>
          <a:p>
            <a:r>
              <a:rPr lang="en-US" sz="5400" b="1" dirty="0" smtClean="0"/>
              <a:t>SWBAT identify a function as linear from points, table, or pictures.</a:t>
            </a:r>
            <a:endParaRPr lang="en-US" sz="5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22: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657600"/>
            <a:ext cx="2638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3276600" y="5257800"/>
            <a:ext cx="838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800600" y="4343400"/>
            <a:ext cx="13716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352800" y="4724400"/>
            <a:ext cx="1066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7600" y="4419600"/>
            <a:ext cx="13716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23:</a:t>
            </a:r>
            <a:r>
              <a:rPr lang="en-US" b="1" dirty="0" smtClean="0"/>
              <a:t> Work on this one with your partner.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75" y="2980681"/>
            <a:ext cx="4086225" cy="34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24: </a:t>
            </a:r>
            <a:r>
              <a:rPr lang="en-US" b="1" dirty="0" smtClean="0"/>
              <a:t>Work on this one with your partner.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14800"/>
            <a:ext cx="4094323" cy="312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0848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25:</a:t>
            </a:r>
            <a:r>
              <a:rPr lang="en-US" b="1" dirty="0" smtClean="0"/>
              <a:t> Work on this one on your own.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86175"/>
            <a:ext cx="2638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3195034" y="4061809"/>
            <a:ext cx="1929684" cy="2088524"/>
          </a:xfrm>
          <a:custGeom>
            <a:avLst/>
            <a:gdLst>
              <a:gd name="connsiteX0" fmla="*/ 113763 w 1929684"/>
              <a:gd name="connsiteY0" fmla="*/ 268310 h 2088524"/>
              <a:gd name="connsiteX1" fmla="*/ 1723622 w 1929684"/>
              <a:gd name="connsiteY1" fmla="*/ 268310 h 2088524"/>
              <a:gd name="connsiteX2" fmla="*/ 10732 w 1929684"/>
              <a:gd name="connsiteY2" fmla="*/ 1878169 h 2088524"/>
              <a:gd name="connsiteX3" fmla="*/ 1659228 w 1929684"/>
              <a:gd name="connsiteY3" fmla="*/ 1530439 h 2088524"/>
              <a:gd name="connsiteX4" fmla="*/ 1633470 w 1929684"/>
              <a:gd name="connsiteY4" fmla="*/ 1375893 h 208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9684" h="2088524">
                <a:moveTo>
                  <a:pt x="113763" y="268310"/>
                </a:moveTo>
                <a:cubicBezTo>
                  <a:pt x="927278" y="134155"/>
                  <a:pt x="1740794" y="0"/>
                  <a:pt x="1723622" y="268310"/>
                </a:cubicBezTo>
                <a:cubicBezTo>
                  <a:pt x="1706450" y="536620"/>
                  <a:pt x="21464" y="1667814"/>
                  <a:pt x="10732" y="1878169"/>
                </a:cubicBezTo>
                <a:cubicBezTo>
                  <a:pt x="0" y="2088524"/>
                  <a:pt x="1388772" y="1614152"/>
                  <a:pt x="1659228" y="1530439"/>
                </a:cubicBezTo>
                <a:cubicBezTo>
                  <a:pt x="1929684" y="1446726"/>
                  <a:pt x="1781577" y="1411309"/>
                  <a:pt x="1633470" y="137589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26:</a:t>
            </a:r>
            <a:r>
              <a:rPr lang="en-US" b="1" dirty="0" smtClean="0"/>
              <a:t> Work on this one on your own.</a:t>
            </a:r>
            <a:endParaRPr lang="en-US" dirty="0" smtClean="0"/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067175"/>
            <a:ext cx="2638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>
          <a:xfrm>
            <a:off x="4773769" y="3773108"/>
            <a:ext cx="2043448" cy="2472743"/>
          </a:xfrm>
          <a:custGeom>
            <a:avLst/>
            <a:gdLst>
              <a:gd name="connsiteX0" fmla="*/ 23611 w 2043448"/>
              <a:gd name="connsiteY0" fmla="*/ 899374 h 2472743"/>
              <a:gd name="connsiteX1" fmla="*/ 1723623 w 2043448"/>
              <a:gd name="connsiteY1" fmla="*/ 2019836 h 2472743"/>
              <a:gd name="connsiteX2" fmla="*/ 1788017 w 2043448"/>
              <a:gd name="connsiteY2" fmla="*/ 706191 h 2472743"/>
              <a:gd name="connsiteX3" fmla="*/ 191037 w 2043448"/>
              <a:gd name="connsiteY3" fmla="*/ 2393323 h 2472743"/>
              <a:gd name="connsiteX4" fmla="*/ 641797 w 2043448"/>
              <a:gd name="connsiteY4" fmla="*/ 229673 h 2472743"/>
              <a:gd name="connsiteX5" fmla="*/ 796344 w 2043448"/>
              <a:gd name="connsiteY5" fmla="*/ 1015284 h 247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3448" h="2472743">
                <a:moveTo>
                  <a:pt x="23611" y="899374"/>
                </a:moveTo>
                <a:cubicBezTo>
                  <a:pt x="726583" y="1475703"/>
                  <a:pt x="1429555" y="2052033"/>
                  <a:pt x="1723623" y="2019836"/>
                </a:cubicBezTo>
                <a:cubicBezTo>
                  <a:pt x="2017691" y="1987639"/>
                  <a:pt x="2043448" y="643943"/>
                  <a:pt x="1788017" y="706191"/>
                </a:cubicBezTo>
                <a:cubicBezTo>
                  <a:pt x="1532586" y="768439"/>
                  <a:pt x="382074" y="2472743"/>
                  <a:pt x="191037" y="2393323"/>
                </a:cubicBezTo>
                <a:cubicBezTo>
                  <a:pt x="0" y="2313903"/>
                  <a:pt x="540913" y="459346"/>
                  <a:pt x="641797" y="229673"/>
                </a:cubicBezTo>
                <a:cubicBezTo>
                  <a:pt x="742681" y="0"/>
                  <a:pt x="769512" y="507642"/>
                  <a:pt x="796344" y="101528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4648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27:</a:t>
            </a:r>
            <a:r>
              <a:rPr lang="en-US" b="1" dirty="0" smtClean="0"/>
              <a:t> Work on this one on your own.</a:t>
            </a:r>
            <a:endParaRPr lang="en-US" dirty="0" smtClean="0"/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434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434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34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578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78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78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22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22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22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2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866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66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66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4343400" y="5029200"/>
            <a:ext cx="3657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5400000" flipH="1" flipV="1">
            <a:off x="4343400" y="5029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5" name="Oval 44"/>
          <p:cNvSpPr/>
          <p:nvPr/>
        </p:nvSpPr>
        <p:spPr>
          <a:xfrm>
            <a:off x="5257800" y="4114800"/>
            <a:ext cx="1828800" cy="18288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686800" cy="1143000"/>
          </a:xfrm>
        </p:spPr>
        <p:txBody>
          <a:bodyPr/>
          <a:lstStyle/>
          <a:p>
            <a:r>
              <a:rPr lang="en-US" dirty="0" smtClean="0"/>
              <a:t>Functions – 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8448"/>
            <a:ext cx="8153400" cy="5254752"/>
          </a:xfrm>
        </p:spPr>
        <p:txBody>
          <a:bodyPr/>
          <a:lstStyle/>
          <a:p>
            <a:r>
              <a:rPr lang="en-US" b="1" u="sng" dirty="0" smtClean="0"/>
              <a:t>Example 28: </a:t>
            </a:r>
            <a:r>
              <a:rPr lang="en-US" b="1" dirty="0" smtClean="0"/>
              <a:t>Work on this one on your own. </a:t>
            </a:r>
            <a:r>
              <a:rPr lang="en-US" dirty="0" smtClean="0"/>
              <a:t>We’ll vote in a few seconds.</a:t>
            </a:r>
          </a:p>
          <a:p>
            <a:r>
              <a:rPr lang="en-US" dirty="0" smtClean="0"/>
              <a:t>Is this graph a function?</a:t>
            </a:r>
          </a:p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434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434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34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578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78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78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22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22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22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2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9436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86600" y="50292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6600" y="41148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6600" y="3200400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4343400" y="5029200"/>
            <a:ext cx="3657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5400000" flipH="1" flipV="1">
            <a:off x="4343400" y="5029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5" name="Oval 44"/>
          <p:cNvSpPr/>
          <p:nvPr/>
        </p:nvSpPr>
        <p:spPr>
          <a:xfrm>
            <a:off x="5257800" y="4114800"/>
            <a:ext cx="1828800" cy="18288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</a:t>
            </a:r>
            <a:r>
              <a:rPr lang="en-US" dirty="0" smtClean="0"/>
              <a:t>  Worksheet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(10 + 1), (7 </a:t>
            </a:r>
            <a:r>
              <a:rPr lang="en-US" dirty="0" err="1" smtClean="0"/>
              <a:t>x</a:t>
            </a:r>
            <a:r>
              <a:rPr lang="en-US" dirty="0" smtClean="0"/>
              <a:t> 2),  (6 </a:t>
            </a:r>
            <a:r>
              <a:rPr lang="en-US" dirty="0" err="1" smtClean="0"/>
              <a:t>x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sit in your assigned seat SILENTLY and respond to the following SILENTLY &amp; INDEPENEDNTLY: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this table a function?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definition of </a:t>
            </a:r>
            <a:br>
              <a:rPr lang="en-US" dirty="0" smtClean="0"/>
            </a:br>
            <a:r>
              <a:rPr lang="en-US" dirty="0" smtClean="0"/>
              <a:t>a function.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this graph a </a:t>
            </a:r>
            <a:br>
              <a:rPr lang="en-US" dirty="0" smtClean="0"/>
            </a:br>
            <a:r>
              <a:rPr lang="en-US" dirty="0" smtClean="0"/>
              <a:t>function?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set of </a:t>
            </a:r>
            <a:br>
              <a:rPr lang="en-US" dirty="0" smtClean="0"/>
            </a:br>
            <a:r>
              <a:rPr lang="en-US" dirty="0" smtClean="0"/>
              <a:t>coordinates that </a:t>
            </a:r>
            <a:br>
              <a:rPr lang="en-US" dirty="0" smtClean="0"/>
            </a:br>
            <a:r>
              <a:rPr lang="en-US" dirty="0" smtClean="0"/>
              <a:t>represent a function.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91400" y="3018690"/>
          <a:ext cx="1066800" cy="383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767862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767862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76786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76786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76786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1748" y="3921439"/>
            <a:ext cx="2898175" cy="221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7500" dirty="0" smtClean="0"/>
              <a:t>SWBAT determine the slope given a table  or ordered pairs.</a:t>
            </a:r>
          </a:p>
          <a:p>
            <a:r>
              <a:rPr lang="en-US" sz="2857" dirty="0" smtClean="0">
                <a:hlinkClick r:id="rId2"/>
              </a:rPr>
              <a:t>BrainPOP!</a:t>
            </a:r>
            <a:endParaRPr lang="en-US" sz="285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Tuesday </a:t>
            </a:r>
            <a:r>
              <a:rPr lang="en-US" sz="3600" dirty="0" smtClean="0"/>
              <a:t>– Linear Functions</a:t>
            </a:r>
          </a:p>
          <a:p>
            <a:r>
              <a:rPr lang="en-US" sz="3600" b="1" dirty="0" smtClean="0"/>
              <a:t>Wednesday</a:t>
            </a:r>
            <a:r>
              <a:rPr lang="en-US" sz="3600" dirty="0" smtClean="0"/>
              <a:t> – Slope from a table or points</a:t>
            </a:r>
          </a:p>
          <a:p>
            <a:r>
              <a:rPr lang="en-US" sz="3600" b="1" dirty="0" smtClean="0"/>
              <a:t>Thursday</a:t>
            </a:r>
            <a:r>
              <a:rPr lang="en-US" sz="3600" dirty="0" smtClean="0"/>
              <a:t> – Slope from a graph</a:t>
            </a:r>
          </a:p>
          <a:p>
            <a:r>
              <a:rPr lang="en-US" sz="3600" b="1" dirty="0" smtClean="0"/>
              <a:t>Friday</a:t>
            </a:r>
            <a:r>
              <a:rPr lang="en-US" sz="3600" dirty="0" smtClean="0"/>
              <a:t> - Quiz</a:t>
            </a:r>
            <a:endParaRPr lang="en-US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Slope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number that shows how much the </a:t>
            </a:r>
            <a:r>
              <a:rPr lang="en-US" b="1" dirty="0" smtClean="0">
                <a:solidFill>
                  <a:srgbClr val="FF0000"/>
                </a:solidFill>
              </a:rPr>
              <a:t>line tilts or its steepness.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Often referred to as</a:t>
            </a:r>
            <a:r>
              <a:rPr lang="en-US" b="1" dirty="0" smtClean="0">
                <a:solidFill>
                  <a:srgbClr val="FF0000"/>
                </a:solidFill>
              </a:rPr>
              <a:t> RISE OVER RUN.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Slope (</a:t>
            </a:r>
            <a:r>
              <a:rPr lang="en-US" dirty="0" err="1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) is determined by calculating </a:t>
            </a:r>
            <a:r>
              <a:rPr lang="en-US" b="1" dirty="0" smtClean="0">
                <a:solidFill>
                  <a:srgbClr val="FF0000"/>
                </a:solidFill>
              </a:rPr>
              <a:t>the change in (</a:t>
            </a:r>
            <a:r>
              <a:rPr lang="en-US" b="1" dirty="0" err="1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) two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values divided by the change in (</a:t>
            </a:r>
            <a:r>
              <a:rPr lang="en-US" b="1" dirty="0" err="1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) two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values.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y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2</a:t>
            </a:r>
            <a:r>
              <a:rPr lang="en-US" b="1" u="sng" dirty="0" smtClean="0">
                <a:solidFill>
                  <a:srgbClr val="FF0000"/>
                </a:solidFill>
              </a:rPr>
              <a:t> – y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      =      </a:t>
            </a:r>
            <a:r>
              <a:rPr lang="en-US" b="1" u="sng" dirty="0" err="1" smtClean="0">
                <a:solidFill>
                  <a:srgbClr val="FF0000"/>
                </a:solidFill>
              </a:rPr>
              <a:t>Δy</a:t>
            </a:r>
            <a:r>
              <a:rPr lang="en-US" b="1" dirty="0" smtClean="0">
                <a:solidFill>
                  <a:srgbClr val="FF0000"/>
                </a:solidFill>
              </a:rPr>
              <a:t>           =        </a:t>
            </a:r>
            <a:r>
              <a:rPr lang="en-US" b="1" u="sng" dirty="0" smtClean="0">
                <a:solidFill>
                  <a:srgbClr val="FF0000"/>
                </a:solidFill>
              </a:rPr>
              <a:t>rise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– x</a:t>
            </a:r>
            <a:r>
              <a:rPr lang="en-US" b="1" baseline="-25000" dirty="0" smtClean="0">
                <a:solidFill>
                  <a:srgbClr val="FF0000"/>
                </a:solidFill>
              </a:rPr>
              <a:t>1                          </a:t>
            </a:r>
            <a:r>
              <a:rPr lang="en-US" b="1" dirty="0" err="1" smtClean="0">
                <a:solidFill>
                  <a:srgbClr val="FF0000"/>
                </a:solidFill>
              </a:rPr>
              <a:t>Δx</a:t>
            </a:r>
            <a:r>
              <a:rPr lang="en-US" b="1" baseline="-25000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                      </a:t>
            </a:r>
            <a:r>
              <a:rPr lang="en-US" b="1" dirty="0" smtClean="0">
                <a:solidFill>
                  <a:srgbClr val="FF0000"/>
                </a:solidFill>
              </a:rPr>
              <a:t>run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slop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800" y="3911600"/>
            <a:ext cx="22352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Follow along as I walk through this example.</a:t>
            </a:r>
          </a:p>
          <a:p>
            <a:r>
              <a:rPr lang="en-US" b="1" u="sng" dirty="0" smtClean="0"/>
              <a:t>Example 1</a:t>
            </a:r>
            <a:r>
              <a:rPr lang="en-US" dirty="0" smtClean="0"/>
              <a:t>: What is the slope of a line that passes through (2, -5) and (6, -2)?</a:t>
            </a:r>
          </a:p>
          <a:p>
            <a:pPr lvl="1"/>
            <a:r>
              <a:rPr lang="en-US" dirty="0" smtClean="0"/>
              <a:t>*Remember*: slope is the </a:t>
            </a:r>
            <a:r>
              <a:rPr lang="en-US" dirty="0" err="1" smtClean="0"/>
              <a:t>Δy</a:t>
            </a:r>
            <a:r>
              <a:rPr lang="en-US" dirty="0" smtClean="0"/>
              <a:t> divided by the </a:t>
            </a:r>
            <a:r>
              <a:rPr lang="en-US" dirty="0" err="1" smtClean="0"/>
              <a:t>Δx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y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– y</a:t>
            </a:r>
            <a:r>
              <a:rPr lang="en-US" u="sng" baseline="-25000" dirty="0" smtClean="0"/>
              <a:t>1</a:t>
            </a:r>
            <a:r>
              <a:rPr lang="en-US" dirty="0" smtClean="0"/>
              <a:t>      =     </a:t>
            </a:r>
            <a:r>
              <a:rPr lang="en-US" u="sng" dirty="0" smtClean="0"/>
              <a:t>(-2 - </a:t>
            </a:r>
            <a:r>
              <a:rPr lang="en-US" u="sng" baseline="30000" dirty="0" smtClean="0"/>
              <a:t>-</a:t>
            </a:r>
            <a:r>
              <a:rPr lang="en-US" u="sng" dirty="0" smtClean="0"/>
              <a:t>5)</a:t>
            </a:r>
            <a:r>
              <a:rPr lang="en-US" dirty="0" smtClean="0"/>
              <a:t>      =      </a:t>
            </a:r>
            <a:r>
              <a:rPr lang="en-US" u="sng" dirty="0" smtClean="0"/>
              <a:t>3</a:t>
            </a:r>
            <a:r>
              <a:rPr lang="en-US" dirty="0" smtClean="0"/>
              <a:t>    =     0.75</a:t>
            </a:r>
          </a:p>
          <a:p>
            <a:pPr>
              <a:buNone/>
            </a:pPr>
            <a:r>
              <a:rPr lang="en-US" dirty="0" smtClean="0"/>
              <a:t>   x</a:t>
            </a:r>
            <a:r>
              <a:rPr lang="en-US" baseline="-25000" dirty="0" smtClean="0"/>
              <a:t>2</a:t>
            </a:r>
            <a:r>
              <a:rPr lang="en-US" dirty="0" smtClean="0"/>
              <a:t> – x</a:t>
            </a:r>
            <a:r>
              <a:rPr lang="en-US" baseline="-25000" dirty="0" smtClean="0"/>
              <a:t>1</a:t>
            </a:r>
            <a:r>
              <a:rPr lang="en-US" dirty="0" smtClean="0"/>
              <a:t>              (6 – 2)               4</a:t>
            </a:r>
          </a:p>
          <a:p>
            <a:r>
              <a:rPr lang="en-US" dirty="0" smtClean="0"/>
              <a:t>It doesn’t matter if you do y</a:t>
            </a:r>
            <a:r>
              <a:rPr lang="en-US" baseline="-25000" dirty="0" smtClean="0"/>
              <a:t>2</a:t>
            </a:r>
            <a:r>
              <a:rPr lang="en-US" dirty="0" smtClean="0"/>
              <a:t> – y</a:t>
            </a:r>
            <a:r>
              <a:rPr lang="en-US" baseline="-25000" dirty="0" smtClean="0"/>
              <a:t>1</a:t>
            </a:r>
            <a:r>
              <a:rPr lang="en-US" dirty="0" smtClean="0"/>
              <a:t> or 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2, </a:t>
            </a:r>
            <a:r>
              <a:rPr lang="en-US" dirty="0" smtClean="0"/>
              <a:t>just as long as you use the same order of </a:t>
            </a:r>
            <a:r>
              <a:rPr lang="en-US" dirty="0" err="1" smtClean="0"/>
              <a:t>x</a:t>
            </a:r>
            <a:r>
              <a:rPr lang="en-US" dirty="0" smtClean="0"/>
              <a:t> coordinates. </a:t>
            </a:r>
          </a:p>
          <a:p>
            <a:r>
              <a:rPr lang="en-US" b="1" dirty="0" smtClean="0"/>
              <a:t>Look at this to understand:</a:t>
            </a:r>
          </a:p>
          <a:p>
            <a:r>
              <a:rPr lang="en-US" u="sng" dirty="0" smtClean="0"/>
              <a:t>y</a:t>
            </a:r>
            <a:r>
              <a:rPr lang="en-US" u="sng" baseline="-25000" dirty="0" smtClean="0"/>
              <a:t>1</a:t>
            </a:r>
            <a:r>
              <a:rPr lang="en-US" u="sng" dirty="0" smtClean="0"/>
              <a:t> – y</a:t>
            </a:r>
            <a:r>
              <a:rPr lang="en-US" u="sng" baseline="-25000" dirty="0" smtClean="0"/>
              <a:t>2</a:t>
            </a:r>
            <a:r>
              <a:rPr lang="en-US" dirty="0" smtClean="0"/>
              <a:t>     =     </a:t>
            </a:r>
            <a:r>
              <a:rPr lang="en-US" u="sng" dirty="0" smtClean="0"/>
              <a:t>(-5 - </a:t>
            </a:r>
            <a:r>
              <a:rPr lang="en-US" u="sng" baseline="30000" dirty="0" smtClean="0"/>
              <a:t>-</a:t>
            </a:r>
            <a:r>
              <a:rPr lang="en-US" u="sng" dirty="0" smtClean="0"/>
              <a:t>2)</a:t>
            </a:r>
            <a:r>
              <a:rPr lang="en-US" dirty="0" smtClean="0"/>
              <a:t>       =      </a:t>
            </a:r>
            <a:r>
              <a:rPr lang="en-US" u="sng" dirty="0" smtClean="0"/>
              <a:t>-3</a:t>
            </a:r>
            <a:r>
              <a:rPr lang="en-US" dirty="0" smtClean="0"/>
              <a:t>   =    0.75</a:t>
            </a:r>
          </a:p>
          <a:p>
            <a:pPr>
              <a:buNone/>
            </a:pPr>
            <a:r>
              <a:rPr lang="en-US" dirty="0" smtClean="0"/>
              <a:t>   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2</a:t>
            </a:r>
            <a:r>
              <a:rPr lang="en-US" dirty="0" smtClean="0"/>
              <a:t>             (2 – 6)                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along as I walk through this example.</a:t>
            </a:r>
          </a:p>
          <a:p>
            <a:r>
              <a:rPr lang="en-US" b="1" u="sng" dirty="0" smtClean="0"/>
              <a:t>Example 2</a:t>
            </a:r>
            <a:r>
              <a:rPr lang="en-US" b="1" dirty="0" smtClean="0"/>
              <a:t> </a:t>
            </a:r>
            <a:r>
              <a:rPr lang="en-US" dirty="0" smtClean="0"/>
              <a:t>: The table shows the coordinates of three points contained in the graph of a line. </a:t>
            </a:r>
            <a:br>
              <a:rPr lang="en-US" dirty="0" smtClean="0"/>
            </a:br>
            <a:r>
              <a:rPr lang="en-US" dirty="0" smtClean="0"/>
              <a:t>What is the slope of the line?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62800" y="3429000"/>
          <a:ext cx="1981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</a:t>
                      </a:r>
                      <a:endParaRPr lang="en-US" sz="22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along as I walk through this one.</a:t>
            </a:r>
          </a:p>
          <a:p>
            <a:r>
              <a:rPr lang="en-US" b="1" u="sng" dirty="0" smtClean="0"/>
              <a:t>Example 3</a:t>
            </a:r>
            <a:r>
              <a:rPr lang="en-US" b="1" dirty="0" smtClean="0"/>
              <a:t> </a:t>
            </a:r>
            <a:r>
              <a:rPr lang="en-US" dirty="0" smtClean="0"/>
              <a:t>: What is the slope of the line that passes through the points (6, 13) and (10, 21)?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along as I walk through this one.</a:t>
            </a:r>
            <a:endParaRPr lang="en-US" b="1" dirty="0" smtClean="0"/>
          </a:p>
          <a:p>
            <a:r>
              <a:rPr lang="en-US" b="1" u="sng" dirty="0" smtClean="0"/>
              <a:t>Example 4</a:t>
            </a:r>
            <a:r>
              <a:rPr lang="en-US" b="1" dirty="0" smtClean="0"/>
              <a:t> : </a:t>
            </a:r>
            <a:r>
              <a:rPr lang="en-US" dirty="0" smtClean="0"/>
              <a:t>What is the slope of the line that passes through (-4, 2) and (6, -4)?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5</a:t>
            </a:r>
            <a:r>
              <a:rPr lang="en-US" dirty="0" smtClean="0"/>
              <a:t> : What is the slope of a line that passes through (-4, 2) and (0, 0)?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6</a:t>
            </a:r>
            <a:r>
              <a:rPr lang="en-US" dirty="0" smtClean="0"/>
              <a:t> : What is the slope of a line that passes through (7, 5) and (1, 3)?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7</a:t>
            </a:r>
            <a:r>
              <a:rPr lang="en-US" b="1" dirty="0" smtClean="0"/>
              <a:t> </a:t>
            </a:r>
            <a:r>
              <a:rPr lang="en-US" dirty="0" smtClean="0"/>
              <a:t>: The table shows the coordinates of three points contained in the graph of a line. </a:t>
            </a:r>
            <a:br>
              <a:rPr lang="en-US" dirty="0" smtClean="0"/>
            </a:br>
            <a:r>
              <a:rPr lang="en-US" dirty="0" smtClean="0"/>
              <a:t>What is the slope of the line?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62800" y="3429000"/>
          <a:ext cx="1981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</a:t>
                      </a:r>
                      <a:endParaRPr lang="en-US" sz="22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8</a:t>
            </a:r>
            <a:r>
              <a:rPr lang="en-US" b="1" dirty="0" smtClean="0"/>
              <a:t> </a:t>
            </a:r>
            <a:r>
              <a:rPr lang="en-US" dirty="0" smtClean="0"/>
              <a:t>: The table shows the coordinates of three points contained in the graph of a line. </a:t>
            </a:r>
            <a:br>
              <a:rPr lang="en-US" dirty="0" smtClean="0"/>
            </a:br>
            <a:r>
              <a:rPr lang="en-US" dirty="0" smtClean="0"/>
              <a:t>What is the slope of the line?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62800" y="3429000"/>
          <a:ext cx="19812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</a:t>
                      </a:r>
                      <a:endParaRPr lang="en-US" sz="22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9</a:t>
            </a:r>
            <a:r>
              <a:rPr lang="en-US" b="1" dirty="0" smtClean="0"/>
              <a:t> </a:t>
            </a:r>
            <a:r>
              <a:rPr lang="en-US" dirty="0" smtClean="0"/>
              <a:t>: The table shows the coordinates of three points contained in the graph of a line. </a:t>
            </a:r>
            <a:br>
              <a:rPr lang="en-US" dirty="0" smtClean="0"/>
            </a:br>
            <a:r>
              <a:rPr lang="en-US" dirty="0" smtClean="0"/>
              <a:t>What is the slope of the line?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40752" y="3429000"/>
          <a:ext cx="12954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Function: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relationship between an</a:t>
            </a:r>
            <a:r>
              <a:rPr lang="en-US" b="1" dirty="0" smtClean="0">
                <a:solidFill>
                  <a:srgbClr val="FF0000"/>
                </a:solidFill>
              </a:rPr>
              <a:t> ordered pair (</a:t>
            </a:r>
            <a:r>
              <a:rPr lang="en-US" b="1" dirty="0" err="1" smtClean="0">
                <a:solidFill>
                  <a:srgbClr val="FF0000"/>
                </a:solidFill>
              </a:rPr>
              <a:t>x.y</a:t>
            </a:r>
            <a:r>
              <a:rPr lang="en-US" b="1" dirty="0" smtClean="0">
                <a:solidFill>
                  <a:srgbClr val="FF0000"/>
                </a:solidFill>
              </a:rPr>
              <a:t>) where each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value has only 1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value.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Most functions correspond to a</a:t>
            </a:r>
            <a:r>
              <a:rPr lang="en-US" b="1" dirty="0" smtClean="0">
                <a:solidFill>
                  <a:srgbClr val="FF0000"/>
                </a:solidFill>
              </a:rPr>
              <a:t> specific equation.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Each time you </a:t>
            </a:r>
            <a:r>
              <a:rPr lang="en-US" b="1" dirty="0" smtClean="0">
                <a:solidFill>
                  <a:srgbClr val="FF0000"/>
                </a:solidFill>
              </a:rPr>
              <a:t>substitute a value in for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in that equation, you will only get 1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value.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000000"/>
                </a:solidFill>
              </a:rPr>
              <a:t>Linear Function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A function that is a </a:t>
            </a:r>
            <a:r>
              <a:rPr lang="en-US" b="1" dirty="0" smtClean="0">
                <a:solidFill>
                  <a:srgbClr val="FF0000"/>
                </a:solidFill>
              </a:rPr>
              <a:t>line when graphed.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10:</a:t>
            </a:r>
            <a:r>
              <a:rPr lang="en-US" dirty="0" smtClean="0"/>
              <a:t> Work on this one one your own.</a:t>
            </a:r>
          </a:p>
          <a:p>
            <a:r>
              <a:rPr lang="en-US" dirty="0" smtClean="0"/>
              <a:t>What is the slope of the line that passes through the points (8, 15) and (8, 19)?</a:t>
            </a:r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11</a:t>
            </a:r>
            <a:r>
              <a:rPr lang="en-US" b="1" dirty="0" smtClean="0"/>
              <a:t> </a:t>
            </a:r>
            <a:r>
              <a:rPr lang="en-US" dirty="0" smtClean="0"/>
              <a:t>: The table shows the coordinates of three points contained in the graph of a line. </a:t>
            </a:r>
            <a:br>
              <a:rPr lang="en-US" dirty="0" smtClean="0"/>
            </a:br>
            <a:r>
              <a:rPr lang="en-US" dirty="0" smtClean="0"/>
              <a:t>What is the slope of the line?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40752" y="3429000"/>
          <a:ext cx="12954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Example 12:</a:t>
            </a:r>
            <a:r>
              <a:rPr lang="en-US" dirty="0" smtClean="0"/>
              <a:t> Work on this one one your own.</a:t>
            </a:r>
          </a:p>
          <a:p>
            <a:r>
              <a:rPr lang="en-US" dirty="0" smtClean="0"/>
              <a:t>What is the slope of the line that passes through the points (10, 6) and (7, 4)?</a:t>
            </a:r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</a:t>
            </a:r>
            <a:r>
              <a:rPr lang="en-US" dirty="0" smtClean="0"/>
              <a:t> Worksheet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( 22/22),   (30/2),   (60/5)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respond to the following </a:t>
            </a:r>
            <a:r>
              <a:rPr lang="en-US" b="1" u="sng" dirty="0" smtClean="0"/>
              <a:t>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slope of a line that passes through the points (3,12), and (10, 2)?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slope of the line with the points given in the table?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48600" y="4826000"/>
          <a:ext cx="129540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SWBAT determine the slope from a graph.</a:t>
            </a:r>
            <a:endParaRPr lang="en-US" sz="8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determine the slope of a graph, you must determine what the rise is and put it over whatever the run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Pick 2 points on the graph. </a:t>
            </a:r>
          </a:p>
          <a:p>
            <a:pPr marL="834390" lvl="1" indent="-514350"/>
            <a:r>
              <a:rPr lang="en-US" dirty="0" smtClean="0">
                <a:solidFill>
                  <a:srgbClr val="000000"/>
                </a:solidFill>
              </a:rPr>
              <a:t>Pick points where the line is on the</a:t>
            </a:r>
            <a:r>
              <a:rPr lang="en-US" b="1" dirty="0" smtClean="0">
                <a:solidFill>
                  <a:srgbClr val="FF0000"/>
                </a:solidFill>
              </a:rPr>
              <a:t> intersection of the coordinate plane.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Determine the rise by going up on the graph until you reach the level of your next point. </a:t>
            </a:r>
          </a:p>
          <a:p>
            <a:pPr marL="834390" lvl="1" indent="-514350"/>
            <a:r>
              <a:rPr lang="en-US" b="1" dirty="0" smtClean="0">
                <a:solidFill>
                  <a:srgbClr val="FF0000"/>
                </a:solidFill>
              </a:rPr>
              <a:t>THIS IS YOUR CHANGE IN Y, </a:t>
            </a:r>
            <a:r>
              <a:rPr lang="en-US" b="1" dirty="0" smtClean="0">
                <a:solidFill>
                  <a:srgbClr val="000000"/>
                </a:solidFill>
              </a:rPr>
              <a:t>or your rise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Determine the run by going left or right on the graph until you reach the next point.</a:t>
            </a:r>
          </a:p>
          <a:p>
            <a:pPr marL="834390" lvl="1" indent="-514350"/>
            <a:r>
              <a:rPr lang="en-US" b="1" dirty="0" smtClean="0">
                <a:solidFill>
                  <a:srgbClr val="FF0000"/>
                </a:solidFill>
              </a:rPr>
              <a:t> THIS IS YOUR CHANGE IN X, </a:t>
            </a:r>
            <a:r>
              <a:rPr lang="en-US" b="1" dirty="0" smtClean="0">
                <a:solidFill>
                  <a:srgbClr val="000000"/>
                </a:solidFill>
              </a:rPr>
              <a:t>or your run.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Put your rise over your run and that is your slope.</a:t>
            </a:r>
          </a:p>
          <a:p>
            <a:pPr marL="514350" indent="-514350"/>
            <a:r>
              <a:rPr lang="en-US" dirty="0" smtClean="0"/>
              <a:t>We’ll go over this on the next slide.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as I walk through this example.</a:t>
            </a:r>
          </a:p>
          <a:p>
            <a:r>
              <a:rPr lang="en-US" b="1" u="sng" dirty="0" smtClean="0"/>
              <a:t>Example 1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4" name="Picture 3" descr="3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124200"/>
            <a:ext cx="3962400" cy="3633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as I walk through this example.</a:t>
            </a:r>
          </a:p>
          <a:p>
            <a:r>
              <a:rPr lang="en-US" b="1" u="sng" dirty="0" smtClean="0"/>
              <a:t>Example 2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4" descr="3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93" y="3124200"/>
            <a:ext cx="8020707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as I walk through this example.</a:t>
            </a:r>
          </a:p>
          <a:p>
            <a:r>
              <a:rPr lang="en-US" b="1" u="sng" dirty="0" smtClean="0"/>
              <a:t>Example 3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5" descr="34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874" y="2667000"/>
            <a:ext cx="5531126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4873752"/>
          </a:xfrm>
        </p:spPr>
        <p:txBody>
          <a:bodyPr/>
          <a:lstStyle/>
          <a:p>
            <a:r>
              <a:rPr lang="en-US" dirty="0" smtClean="0"/>
              <a:t>When you think of functions as a machine, there is always something you put in to get your product.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Think of what you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put in as the INPUT.</a:t>
            </a:r>
            <a:r>
              <a:rPr lang="en-US" b="1" dirty="0" smtClean="0">
                <a:solidFill>
                  <a:srgbClr val="FF0000"/>
                </a:solidFill>
              </a:rPr>
              <a:t> The input of a function is the X VALUE.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Think of what you get out of the machine as the OUTPUT.</a:t>
            </a:r>
            <a:r>
              <a:rPr lang="en-US" b="1" dirty="0" smtClean="0">
                <a:solidFill>
                  <a:srgbClr val="FF0000"/>
                </a:solidFill>
              </a:rPr>
              <a:t> The output of a function is the Y VALUE.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657600"/>
            <a:ext cx="76962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</a:t>
            </a:r>
            <a:r>
              <a:rPr lang="en-US" b="1" u="sng" dirty="0" smtClean="0"/>
              <a:t>QUIETLY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Example 4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4" descr="35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984500"/>
            <a:ext cx="3200400" cy="417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</a:t>
            </a:r>
            <a:r>
              <a:rPr lang="en-US" b="1" u="sng" dirty="0" smtClean="0"/>
              <a:t>QUIETLY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Example 5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5" descr="36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819400"/>
            <a:ext cx="5410200" cy="3455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</a:t>
            </a:r>
            <a:r>
              <a:rPr lang="en-US" b="1" u="sng" dirty="0" smtClean="0"/>
              <a:t>QUIETLY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Example 6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5" descr="C:\Users\IT\AppData\Local\Temp\graph_20111113_1332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193757" y="3429000"/>
            <a:ext cx="4611915" cy="284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</a:t>
            </a:r>
            <a:r>
              <a:rPr lang="en-US" b="1" u="sng" dirty="0" smtClean="0"/>
              <a:t>QUIETLY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Example 7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2" descr="C:\Users\IT\AppData\Local\Temp\graph_20111113_1335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4071257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8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2" descr="C:\Users\IT\AppData\Local\Temp\graph_20111113_135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4131582" cy="25518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9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2" descr="C:\Users\IT\AppData\Local\Temp\graph_20111113_1358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84438" y="2670048"/>
            <a:ext cx="5551714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10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2" descr="C:\Users\IT\AppData\Local\Temp\graph_20111113_1401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53958" y="2670048"/>
            <a:ext cx="5551714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11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2" descr="C:\Users\IT\AppData\Local\Temp\graph_20111113_1404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99047" y="2819400"/>
            <a:ext cx="6538686" cy="403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12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2" descr="C:\Users\IT\AppData\Local\Temp\graph_20111113_140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84438" y="2670048"/>
            <a:ext cx="5551714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13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2" descr="C:\Users\IT\AppData\Local\Temp\graph_20111113_1412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161067" y="2593848"/>
            <a:ext cx="5675085" cy="3505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</a:t>
            </a:r>
            <a:r>
              <a:rPr lang="en-US" dirty="0" err="1" smtClean="0"/>
              <a:t>x</a:t>
            </a:r>
            <a:r>
              <a:rPr lang="en-US" dirty="0" smtClean="0"/>
              <a:t> value as boys and the </a:t>
            </a:r>
            <a:r>
              <a:rPr lang="en-US" dirty="0" err="1" smtClean="0"/>
              <a:t>y</a:t>
            </a:r>
            <a:r>
              <a:rPr lang="en-US" dirty="0" smtClean="0"/>
              <a:t> value as girls.</a:t>
            </a:r>
          </a:p>
          <a:p>
            <a:pPr lvl="1"/>
            <a:r>
              <a:rPr lang="en-US" dirty="0" smtClean="0"/>
              <a:t>For every boy, there can only be 1 girlfriend!</a:t>
            </a:r>
          </a:p>
          <a:p>
            <a:pPr lvl="2"/>
            <a:r>
              <a:rPr lang="en-US" dirty="0" smtClean="0"/>
              <a:t>For every </a:t>
            </a:r>
            <a:r>
              <a:rPr lang="en-US" dirty="0" err="1" smtClean="0"/>
              <a:t>x</a:t>
            </a:r>
            <a:r>
              <a:rPr lang="en-US" dirty="0" smtClean="0"/>
              <a:t> there can only be 1 </a:t>
            </a:r>
            <a:r>
              <a:rPr lang="en-US" dirty="0" err="1" smtClean="0"/>
              <a:t>y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3429000"/>
            <a:ext cx="2641600" cy="307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852" y="4038600"/>
            <a:ext cx="3289300" cy="2463800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6065520" y="3784600"/>
            <a:ext cx="2740152" cy="3073400"/>
          </a:xfrm>
          <a:prstGeom prst="mathMultiply">
            <a:avLst/>
          </a:prstGeom>
          <a:solidFill>
            <a:schemeClr val="accent1">
              <a:tint val="95000"/>
              <a:alpha val="4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3784600"/>
            <a:ext cx="2117852" cy="271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Justin </a:t>
            </a:r>
            <a:r>
              <a:rPr lang="en-US" sz="2400" b="1" dirty="0" err="1" smtClean="0"/>
              <a:t>Bieber</a:t>
            </a:r>
            <a:r>
              <a:rPr lang="en-US" sz="2400" b="1" dirty="0" smtClean="0"/>
              <a:t> can only have 1 girlfriend! Otherwise, he is not a function!</a:t>
            </a:r>
            <a:endParaRPr lang="en-US" sz="2400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14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5" name="Picture 2" descr="C:\Users\IT\AppData\Local\Temp\graph_20111113_1415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84438" y="2670048"/>
            <a:ext cx="5551714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Slope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15</a:t>
            </a:r>
            <a:r>
              <a:rPr lang="en-US" dirty="0" smtClean="0"/>
              <a:t> : Determine the slope of the line graphed below.</a:t>
            </a:r>
            <a:endParaRPr lang="en-US" dirty="0"/>
          </a:p>
        </p:txBody>
      </p:sp>
      <p:pic>
        <p:nvPicPr>
          <p:cNvPr id="6" name="Picture 2" descr="C:\Users\IT\AppData\Local\Temp\graph_20111113_1424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00700" y="2822448"/>
            <a:ext cx="5304972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16: </a:t>
            </a:r>
            <a:r>
              <a:rPr lang="en-US" dirty="0" smtClean="0"/>
              <a:t> What is the slope of a line that passes through (-10, 5), (20, 10)?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 </a:t>
            </a:r>
            <a:r>
              <a:rPr lang="en-US" b="1" u="sng" dirty="0" smtClean="0"/>
              <a:t>SILENTLY.</a:t>
            </a:r>
            <a:endParaRPr lang="en-US" dirty="0" smtClean="0"/>
          </a:p>
          <a:p>
            <a:r>
              <a:rPr lang="en-US" b="1" u="sng" dirty="0" smtClean="0"/>
              <a:t>Example 17: </a:t>
            </a:r>
            <a:r>
              <a:rPr lang="en-US" dirty="0" smtClean="0"/>
              <a:t> What is the slope of the line given the table?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72200" y="2971800"/>
          <a:ext cx="2663952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76"/>
                <a:gridCol w="1331976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</a:t>
            </a:r>
            <a:r>
              <a:rPr lang="en-US" dirty="0" smtClean="0"/>
              <a:t> Worksheet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( 55/5),   (4</a:t>
            </a:r>
            <a:r>
              <a:rPr lang="en-US" baseline="30000" dirty="0" smtClean="0"/>
              <a:t>2</a:t>
            </a:r>
            <a:r>
              <a:rPr lang="en-US" dirty="0" smtClean="0"/>
              <a:t>),   (24/2)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Please clear off your desk of everything except a pencil, calculator, and a plain sheet of paper (to cover your quiz with).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The longer it takes you to complete this, the less time you will have for your </a:t>
            </a:r>
            <a:r>
              <a:rPr lang="en-US" b="1" dirty="0" smtClean="0"/>
              <a:t>quiz.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153400" cy="5440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definition of a function states that each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value has exactly 1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value.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an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value has more than 1 output, it is NOT A FUNCTION.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this a function?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YES!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3701286"/>
          <a:ext cx="2362200" cy="285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47531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4495800"/>
            <a:ext cx="1066800" cy="6096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867400" y="4495800"/>
            <a:ext cx="1295400" cy="10668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4126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126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041799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y</a:t>
            </a:r>
            <a:r>
              <a:rPr lang="en-US" sz="2200" dirty="0" smtClean="0"/>
              <a:t>=2x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Example 1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The definition of a function states that each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exactly 1 </a:t>
            </a:r>
            <a:r>
              <a:rPr lang="en-US" dirty="0" err="1" smtClean="0">
                <a:solidFill>
                  <a:srgbClr val="0D0D0D"/>
                </a:solidFill>
              </a:rPr>
              <a:t>y</a:t>
            </a:r>
            <a:r>
              <a:rPr lang="en-US" dirty="0" smtClean="0">
                <a:solidFill>
                  <a:srgbClr val="0D0D0D"/>
                </a:solidFill>
              </a:rPr>
              <a:t> value. 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If an </a:t>
            </a:r>
            <a:r>
              <a:rPr lang="en-US" dirty="0" err="1" smtClean="0">
                <a:solidFill>
                  <a:srgbClr val="0D0D0D"/>
                </a:solidFill>
              </a:rPr>
              <a:t>x</a:t>
            </a:r>
            <a:r>
              <a:rPr lang="en-US" dirty="0" smtClean="0">
                <a:solidFill>
                  <a:srgbClr val="0D0D0D"/>
                </a:solidFill>
              </a:rPr>
              <a:t> value has more than 1 output, it is NOT A FUNCTION.</a:t>
            </a:r>
          </a:p>
          <a:p>
            <a:r>
              <a:rPr lang="en-US" dirty="0" smtClean="0">
                <a:solidFill>
                  <a:srgbClr val="0D0D0D"/>
                </a:solidFill>
              </a:rPr>
              <a:t>Is this a function?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4006086"/>
          <a:ext cx="2362200" cy="285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47531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X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Value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Brandon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Josh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Khylee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Purple</a:t>
                      </a:r>
                      <a:endParaRPr lang="en-US" dirty="0"/>
                    </a:p>
                  </a:txBody>
                  <a:tcPr/>
                </a:tc>
              </a:tr>
              <a:tr h="475319">
                <a:tc>
                  <a:txBody>
                    <a:bodyPr/>
                    <a:lstStyle/>
                    <a:p>
                      <a:r>
                        <a:rPr lang="en-US" dirty="0" smtClean="0"/>
                        <a:t>Darius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4495800"/>
            <a:ext cx="1066800" cy="6096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867400" y="4495800"/>
            <a:ext cx="1295400" cy="10668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4126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126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3745468"/>
            <a:ext cx="297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= students favorite color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Example 2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149</TotalTime>
  <Words>2945</Words>
  <Application>Microsoft Office PowerPoint</Application>
  <PresentationFormat>On-screen Show (4:3)</PresentationFormat>
  <Paragraphs>479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Civic</vt:lpstr>
      <vt:lpstr>Unit 4, Week 1</vt:lpstr>
      <vt:lpstr>Do Now - √121,   √169,   √144</vt:lpstr>
      <vt:lpstr>Today’s Objective</vt:lpstr>
      <vt:lpstr>Weekly Agenda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Functions – The Vertical Line Test</vt:lpstr>
      <vt:lpstr>Exit Ticket</vt:lpstr>
      <vt:lpstr>Do Now – (10 + 1), (7 x 2),  (6 x 2)</vt:lpstr>
      <vt:lpstr>Today’s Objective</vt:lpstr>
      <vt:lpstr>Slope</vt:lpstr>
      <vt:lpstr>Slope</vt:lpstr>
      <vt:lpstr>Slope</vt:lpstr>
      <vt:lpstr>Slope</vt:lpstr>
      <vt:lpstr>Slope</vt:lpstr>
      <vt:lpstr>Slope</vt:lpstr>
      <vt:lpstr>Slope</vt:lpstr>
      <vt:lpstr>Slope</vt:lpstr>
      <vt:lpstr>Slope</vt:lpstr>
      <vt:lpstr>Slope</vt:lpstr>
      <vt:lpstr>Slope </vt:lpstr>
      <vt:lpstr>Slope</vt:lpstr>
      <vt:lpstr>Slope </vt:lpstr>
      <vt:lpstr>Exit Ticket</vt:lpstr>
      <vt:lpstr>Do Now – ( 22/22),   (30/2),   (60/5)</vt:lpstr>
      <vt:lpstr>Today’s Objective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Determining Slope from a Graph</vt:lpstr>
      <vt:lpstr>Slope</vt:lpstr>
      <vt:lpstr>Slope</vt:lpstr>
      <vt:lpstr>Exit Ticket</vt:lpstr>
      <vt:lpstr>Do Now – ( 55/5),   (42),   (24/2)</vt:lpstr>
    </vt:vector>
  </TitlesOfParts>
  <Company>John Carroll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4, Week 1</dc:title>
  <dc:creator>Emily Misconish</dc:creator>
  <cp:lastModifiedBy>MISCONISHE</cp:lastModifiedBy>
  <cp:revision>11</cp:revision>
  <dcterms:created xsi:type="dcterms:W3CDTF">2012-11-13T02:57:49Z</dcterms:created>
  <dcterms:modified xsi:type="dcterms:W3CDTF">2012-11-13T18:10:15Z</dcterms:modified>
</cp:coreProperties>
</file>