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86" r:id="rId24"/>
    <p:sldId id="287" r:id="rId25"/>
    <p:sldId id="288" r:id="rId26"/>
    <p:sldId id="290" r:id="rId27"/>
    <p:sldId id="272" r:id="rId28"/>
    <p:sldId id="273" r:id="rId29"/>
    <p:sldId id="274" r:id="rId30"/>
    <p:sldId id="275" r:id="rId31"/>
    <p:sldId id="276" r:id="rId32"/>
    <p:sldId id="277" r:id="rId33"/>
    <p:sldId id="289" r:id="rId34"/>
    <p:sldId id="291" r:id="rId35"/>
    <p:sldId id="292" r:id="rId36"/>
    <p:sldId id="293" r:id="rId37"/>
    <p:sldId id="294" r:id="rId38"/>
    <p:sldId id="295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86" d="100"/>
          <a:sy n="86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62E82D7-40F1-A147-83F6-35D86D035041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AA82FA-3941-744C-BD2A-2CF300CD4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82D7-40F1-A147-83F6-35D86D035041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82FA-3941-744C-BD2A-2CF300CD4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62E82D7-40F1-A147-83F6-35D86D035041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7AA82FA-3941-744C-BD2A-2CF300CD4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82D7-40F1-A147-83F6-35D86D035041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AA82FA-3941-744C-BD2A-2CF300CD4C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82D7-40F1-A147-83F6-35D86D035041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7AA82FA-3941-744C-BD2A-2CF300CD4C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62E82D7-40F1-A147-83F6-35D86D035041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7AA82FA-3941-744C-BD2A-2CF300CD4C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62E82D7-40F1-A147-83F6-35D86D035041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7AA82FA-3941-744C-BD2A-2CF300CD4C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82D7-40F1-A147-83F6-35D86D035041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AA82FA-3941-744C-BD2A-2CF300CD4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82D7-40F1-A147-83F6-35D86D035041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AA82FA-3941-744C-BD2A-2CF300CD4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82D7-40F1-A147-83F6-35D86D035041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AA82FA-3941-744C-BD2A-2CF300CD4C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62E82D7-40F1-A147-83F6-35D86D035041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7AA82FA-3941-744C-BD2A-2CF300CD4C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2E82D7-40F1-A147-83F6-35D86D035041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7AA82FA-3941-744C-BD2A-2CF300CD4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if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if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if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if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tif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brainpop.com/math/algebra/slopeandintercep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– Intercept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Example 4:</a:t>
            </a:r>
            <a:r>
              <a:rPr lang="en-US" sz="4000" dirty="0" smtClean="0"/>
              <a:t> Identify the slope and </a:t>
            </a:r>
            <a:br>
              <a:rPr lang="en-US" sz="4000" dirty="0" smtClean="0"/>
            </a:br>
            <a:r>
              <a:rPr lang="en-US" sz="4000" dirty="0" err="1" smtClean="0"/>
              <a:t>y</a:t>
            </a:r>
            <a:r>
              <a:rPr lang="en-US" sz="4000" dirty="0" smtClean="0"/>
              <a:t> –intercept.</a:t>
            </a:r>
          </a:p>
          <a:p>
            <a:endParaRPr lang="en-US" sz="4800" dirty="0" smtClean="0"/>
          </a:p>
          <a:p>
            <a:r>
              <a:rPr lang="en-US" sz="4800" dirty="0" err="1" smtClean="0"/>
              <a:t>y</a:t>
            </a:r>
            <a:r>
              <a:rPr lang="en-US" sz="4800" dirty="0" smtClean="0"/>
              <a:t> = ¾x - 1 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– Intercept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Example 5:</a:t>
            </a:r>
            <a:r>
              <a:rPr lang="en-US" sz="4000" dirty="0" smtClean="0"/>
              <a:t> Identify the slope and </a:t>
            </a:r>
            <a:br>
              <a:rPr lang="en-US" sz="4000" dirty="0" smtClean="0"/>
            </a:br>
            <a:r>
              <a:rPr lang="en-US" sz="4000" dirty="0" err="1" smtClean="0"/>
              <a:t>y</a:t>
            </a:r>
            <a:r>
              <a:rPr lang="en-US" sz="4000" dirty="0" smtClean="0"/>
              <a:t> –intercept.</a:t>
            </a:r>
          </a:p>
          <a:p>
            <a:endParaRPr lang="en-US" sz="4800" dirty="0" smtClean="0"/>
          </a:p>
          <a:p>
            <a:r>
              <a:rPr lang="en-US" sz="4800" dirty="0" err="1" smtClean="0"/>
              <a:t>y</a:t>
            </a:r>
            <a:r>
              <a:rPr lang="en-US" sz="4800" dirty="0" smtClean="0"/>
              <a:t> = -5x + 2 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– Intercept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Example 6:</a:t>
            </a:r>
            <a:r>
              <a:rPr lang="en-US" sz="4000" dirty="0" smtClean="0"/>
              <a:t> Identify the slope and </a:t>
            </a:r>
            <a:br>
              <a:rPr lang="en-US" sz="4000" dirty="0" smtClean="0"/>
            </a:br>
            <a:r>
              <a:rPr lang="en-US" sz="4000" dirty="0" err="1" smtClean="0"/>
              <a:t>y</a:t>
            </a:r>
            <a:r>
              <a:rPr lang="en-US" sz="4000" dirty="0" smtClean="0"/>
              <a:t> –intercept.</a:t>
            </a:r>
          </a:p>
          <a:p>
            <a:endParaRPr lang="en-US" sz="4800" dirty="0" smtClean="0"/>
          </a:p>
          <a:p>
            <a:r>
              <a:rPr lang="en-US" sz="4800" dirty="0" err="1" smtClean="0"/>
              <a:t>y</a:t>
            </a:r>
            <a:r>
              <a:rPr lang="en-US" sz="4800" dirty="0" smtClean="0"/>
              <a:t> = -9x + 10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– Intercept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Example 7:</a:t>
            </a:r>
            <a:r>
              <a:rPr lang="en-US" sz="4000" dirty="0" smtClean="0"/>
              <a:t> Identify the slope and </a:t>
            </a:r>
            <a:br>
              <a:rPr lang="en-US" sz="4000" dirty="0" smtClean="0"/>
            </a:br>
            <a:r>
              <a:rPr lang="en-US" sz="4000" dirty="0" err="1" smtClean="0"/>
              <a:t>y</a:t>
            </a:r>
            <a:r>
              <a:rPr lang="en-US" sz="4000" dirty="0" smtClean="0"/>
              <a:t> –intercept.</a:t>
            </a:r>
          </a:p>
          <a:p>
            <a:endParaRPr lang="en-US" sz="4800" dirty="0" smtClean="0"/>
          </a:p>
          <a:p>
            <a:r>
              <a:rPr lang="en-US" sz="4800" dirty="0" err="1" smtClean="0"/>
              <a:t>y</a:t>
            </a:r>
            <a:r>
              <a:rPr lang="en-US" sz="4800" dirty="0" smtClean="0"/>
              <a:t> = -7x + 4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20" y="-762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Writing an Equation from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112" y="1447800"/>
            <a:ext cx="8324088" cy="480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following steps will help you write an equation from a graph:</a:t>
            </a:r>
          </a:p>
          <a:p>
            <a:pPr lvl="1"/>
            <a:r>
              <a:rPr lang="en-US" sz="3200" b="1" u="sng" dirty="0" smtClean="0">
                <a:solidFill>
                  <a:srgbClr val="000000"/>
                </a:solidFill>
              </a:rPr>
              <a:t>Step 1:</a:t>
            </a:r>
            <a:r>
              <a:rPr lang="en-US" sz="3200" dirty="0" smtClean="0">
                <a:solidFill>
                  <a:srgbClr val="FF0000"/>
                </a:solidFill>
              </a:rPr>
              <a:t> Identify the </a:t>
            </a:r>
            <a:r>
              <a:rPr lang="en-US" sz="3200" dirty="0" err="1" smtClean="0">
                <a:solidFill>
                  <a:srgbClr val="FF0000"/>
                </a:solidFill>
              </a:rPr>
              <a:t>y</a:t>
            </a:r>
            <a:r>
              <a:rPr lang="en-US" sz="3200" dirty="0" smtClean="0">
                <a:solidFill>
                  <a:srgbClr val="FF0000"/>
                </a:solidFill>
              </a:rPr>
              <a:t>-intercept.</a:t>
            </a:r>
          </a:p>
          <a:p>
            <a:pPr lvl="1"/>
            <a:r>
              <a:rPr lang="en-US" sz="3200" b="1" u="sng" dirty="0" smtClean="0">
                <a:solidFill>
                  <a:srgbClr val="000000"/>
                </a:solidFill>
              </a:rPr>
              <a:t>Step 2:</a:t>
            </a:r>
            <a:r>
              <a:rPr lang="en-US" sz="3200" dirty="0" smtClean="0">
                <a:solidFill>
                  <a:srgbClr val="FF0000"/>
                </a:solidFill>
              </a:rPr>
              <a:t> Identify the slope.</a:t>
            </a:r>
          </a:p>
          <a:p>
            <a:pPr lvl="1"/>
            <a:r>
              <a:rPr lang="en-US" sz="3200" b="1" u="sng" dirty="0" smtClean="0">
                <a:solidFill>
                  <a:srgbClr val="000000"/>
                </a:solidFill>
              </a:rPr>
              <a:t>Step 3:</a:t>
            </a:r>
            <a:r>
              <a:rPr lang="en-US" sz="3200" dirty="0" smtClean="0">
                <a:solidFill>
                  <a:srgbClr val="FF0000"/>
                </a:solidFill>
              </a:rPr>
              <a:t> Sub the </a:t>
            </a:r>
            <a:r>
              <a:rPr lang="en-US" sz="3200" dirty="0" err="1" smtClean="0">
                <a:solidFill>
                  <a:srgbClr val="FF0000"/>
                </a:solidFill>
              </a:rPr>
              <a:t>y</a:t>
            </a:r>
            <a:r>
              <a:rPr lang="en-US" sz="3200" dirty="0" smtClean="0">
                <a:solidFill>
                  <a:srgbClr val="FF0000"/>
                </a:solidFill>
              </a:rPr>
              <a:t>-intercept and slope into the slope intercept form equation</a:t>
            </a:r>
            <a:r>
              <a:rPr lang="en-US" sz="3200" dirty="0" smtClean="0">
                <a:solidFill>
                  <a:srgbClr val="000000"/>
                </a:solidFill>
              </a:rPr>
              <a:t> (</a:t>
            </a:r>
            <a:r>
              <a:rPr lang="en-US" sz="3200" dirty="0" err="1" smtClean="0">
                <a:solidFill>
                  <a:srgbClr val="000000"/>
                </a:solidFill>
              </a:rPr>
              <a:t>y</a:t>
            </a:r>
            <a:r>
              <a:rPr lang="en-US" sz="3200" dirty="0" smtClean="0">
                <a:solidFill>
                  <a:srgbClr val="000000"/>
                </a:solidFill>
              </a:rPr>
              <a:t> = </a:t>
            </a:r>
            <a:r>
              <a:rPr lang="en-US" sz="3200" dirty="0" err="1" smtClean="0">
                <a:solidFill>
                  <a:srgbClr val="000000"/>
                </a:solidFill>
              </a:rPr>
              <a:t>mx</a:t>
            </a:r>
            <a:r>
              <a:rPr lang="en-US" sz="3200" dirty="0" smtClean="0">
                <a:solidFill>
                  <a:srgbClr val="000000"/>
                </a:solidFill>
              </a:rPr>
              <a:t> + </a:t>
            </a:r>
            <a:r>
              <a:rPr lang="en-US" sz="3200" dirty="0" err="1" smtClean="0">
                <a:solidFill>
                  <a:srgbClr val="000000"/>
                </a:solidFill>
              </a:rPr>
              <a:t>b</a:t>
            </a:r>
            <a:r>
              <a:rPr lang="en-US" sz="3200" dirty="0" smtClean="0">
                <a:solidFill>
                  <a:srgbClr val="000000"/>
                </a:solidFill>
              </a:rPr>
              <a:t>).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-762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Example 8</a:t>
            </a:r>
            <a:r>
              <a:rPr lang="en-US" dirty="0" smtClean="0"/>
              <a:t>- Follow along with me.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371600"/>
            <a:ext cx="8933688" cy="5791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0000"/>
                </a:solidFill>
              </a:rPr>
              <a:t>Step 1: </a:t>
            </a:r>
            <a:r>
              <a:rPr lang="en-US" dirty="0" smtClean="0">
                <a:solidFill>
                  <a:srgbClr val="000000"/>
                </a:solidFill>
              </a:rPr>
              <a:t>Identify the </a:t>
            </a:r>
            <a:r>
              <a:rPr lang="en-US" dirty="0" err="1" smtClean="0">
                <a:solidFill>
                  <a:srgbClr val="000000"/>
                </a:solidFill>
              </a:rPr>
              <a:t>y</a:t>
            </a:r>
            <a:r>
              <a:rPr lang="en-US" dirty="0" smtClean="0">
                <a:solidFill>
                  <a:srgbClr val="000000"/>
                </a:solidFill>
              </a:rPr>
              <a:t>-intercept.</a:t>
            </a:r>
          </a:p>
          <a:p>
            <a:r>
              <a:rPr lang="en-US" b="1" u="sng" dirty="0" smtClean="0">
                <a:solidFill>
                  <a:srgbClr val="000000"/>
                </a:solidFill>
              </a:rPr>
              <a:t>Step 2:</a:t>
            </a:r>
            <a:r>
              <a:rPr lang="en-US" dirty="0" smtClean="0">
                <a:solidFill>
                  <a:srgbClr val="000000"/>
                </a:solidFill>
              </a:rPr>
              <a:t> Identify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the slope.</a:t>
            </a:r>
          </a:p>
          <a:p>
            <a:r>
              <a:rPr lang="en-US" b="1" u="sng" dirty="0" smtClean="0">
                <a:solidFill>
                  <a:srgbClr val="000000"/>
                </a:solidFill>
              </a:rPr>
              <a:t>Step 3:</a:t>
            </a:r>
            <a:r>
              <a:rPr lang="en-US" dirty="0" smtClean="0">
                <a:solidFill>
                  <a:srgbClr val="000000"/>
                </a:solidFill>
              </a:rPr>
              <a:t> Sub the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err="1" smtClean="0">
                <a:solidFill>
                  <a:srgbClr val="000000"/>
                </a:solidFill>
              </a:rPr>
              <a:t>y</a:t>
            </a:r>
            <a:r>
              <a:rPr lang="en-US" dirty="0" smtClean="0">
                <a:solidFill>
                  <a:srgbClr val="000000"/>
                </a:solidFill>
              </a:rPr>
              <a:t>-intercept and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slope into the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slope intercept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form equation 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   (</a:t>
            </a:r>
            <a:r>
              <a:rPr lang="en-US" dirty="0" err="1" smtClean="0">
                <a:solidFill>
                  <a:srgbClr val="000000"/>
                </a:solidFill>
              </a:rPr>
              <a:t>y</a:t>
            </a:r>
            <a:r>
              <a:rPr lang="en-US" dirty="0" smtClean="0">
                <a:solidFill>
                  <a:srgbClr val="000000"/>
                </a:solidFill>
              </a:rPr>
              <a:t> = </a:t>
            </a:r>
            <a:r>
              <a:rPr lang="en-US" dirty="0" err="1" smtClean="0">
                <a:solidFill>
                  <a:srgbClr val="000000"/>
                </a:solidFill>
              </a:rPr>
              <a:t>mx</a:t>
            </a:r>
            <a:r>
              <a:rPr lang="en-US" dirty="0" smtClean="0">
                <a:solidFill>
                  <a:srgbClr val="000000"/>
                </a:solidFill>
              </a:rPr>
              <a:t> + </a:t>
            </a:r>
            <a:r>
              <a:rPr lang="en-US" dirty="0" err="1" smtClean="0">
                <a:solidFill>
                  <a:srgbClr val="000000"/>
                </a:solidFill>
              </a:rPr>
              <a:t>b</a:t>
            </a:r>
            <a:r>
              <a:rPr lang="en-US" dirty="0" smtClean="0">
                <a:solidFill>
                  <a:srgbClr val="000000"/>
                </a:solidFill>
              </a:rPr>
              <a:t>).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    </a:t>
            </a:r>
            <a:r>
              <a:rPr lang="en-US" b="1" u="sng" dirty="0" smtClean="0">
                <a:solidFill>
                  <a:srgbClr val="000000"/>
                </a:solidFill>
              </a:rPr>
              <a:t>Answer:</a:t>
            </a:r>
          </a:p>
          <a:p>
            <a:endParaRPr lang="en-US" dirty="0"/>
          </a:p>
        </p:txBody>
      </p:sp>
      <p:pic>
        <p:nvPicPr>
          <p:cNvPr id="4" name="Picture 5" descr="C:\Users\IT\AppData\Local\Temp\graph_20111113_1332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957285" y="2104465"/>
            <a:ext cx="6339115" cy="39153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-762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Example 9</a:t>
            </a:r>
            <a:r>
              <a:rPr lang="en-US" dirty="0" smtClean="0"/>
              <a:t> – Follow along with me.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371600"/>
            <a:ext cx="8933688" cy="5791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0000"/>
                </a:solidFill>
              </a:rPr>
              <a:t>Step 1: </a:t>
            </a:r>
            <a:r>
              <a:rPr lang="en-US" dirty="0" smtClean="0">
                <a:solidFill>
                  <a:srgbClr val="000000"/>
                </a:solidFill>
              </a:rPr>
              <a:t>Identify the </a:t>
            </a:r>
            <a:r>
              <a:rPr lang="en-US" dirty="0" err="1" smtClean="0">
                <a:solidFill>
                  <a:srgbClr val="000000"/>
                </a:solidFill>
              </a:rPr>
              <a:t>y</a:t>
            </a:r>
            <a:r>
              <a:rPr lang="en-US" dirty="0" smtClean="0">
                <a:solidFill>
                  <a:srgbClr val="000000"/>
                </a:solidFill>
              </a:rPr>
              <a:t>-intercept.</a:t>
            </a:r>
          </a:p>
          <a:p>
            <a:r>
              <a:rPr lang="en-US" b="1" u="sng" dirty="0" smtClean="0">
                <a:solidFill>
                  <a:srgbClr val="000000"/>
                </a:solidFill>
              </a:rPr>
              <a:t>Step 2:</a:t>
            </a:r>
            <a:r>
              <a:rPr lang="en-US" dirty="0" smtClean="0">
                <a:solidFill>
                  <a:srgbClr val="000000"/>
                </a:solidFill>
              </a:rPr>
              <a:t> Identify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the slope.</a:t>
            </a:r>
          </a:p>
          <a:p>
            <a:r>
              <a:rPr lang="en-US" b="1" u="sng" dirty="0" smtClean="0">
                <a:solidFill>
                  <a:srgbClr val="000000"/>
                </a:solidFill>
              </a:rPr>
              <a:t>Step 3:</a:t>
            </a:r>
            <a:r>
              <a:rPr lang="en-US" dirty="0" smtClean="0">
                <a:solidFill>
                  <a:srgbClr val="000000"/>
                </a:solidFill>
              </a:rPr>
              <a:t> Sub the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err="1" smtClean="0">
                <a:solidFill>
                  <a:srgbClr val="000000"/>
                </a:solidFill>
              </a:rPr>
              <a:t>y</a:t>
            </a:r>
            <a:r>
              <a:rPr lang="en-US" dirty="0" smtClean="0">
                <a:solidFill>
                  <a:srgbClr val="000000"/>
                </a:solidFill>
              </a:rPr>
              <a:t>-intercept and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slope into the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slope intercept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form equation 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   (</a:t>
            </a:r>
            <a:r>
              <a:rPr lang="en-US" dirty="0" err="1" smtClean="0">
                <a:solidFill>
                  <a:srgbClr val="000000"/>
                </a:solidFill>
              </a:rPr>
              <a:t>y</a:t>
            </a:r>
            <a:r>
              <a:rPr lang="en-US" dirty="0" smtClean="0">
                <a:solidFill>
                  <a:srgbClr val="000000"/>
                </a:solidFill>
              </a:rPr>
              <a:t> = </a:t>
            </a:r>
            <a:r>
              <a:rPr lang="en-US" dirty="0" err="1" smtClean="0">
                <a:solidFill>
                  <a:srgbClr val="000000"/>
                </a:solidFill>
              </a:rPr>
              <a:t>mx</a:t>
            </a:r>
            <a:r>
              <a:rPr lang="en-US" dirty="0" smtClean="0">
                <a:solidFill>
                  <a:srgbClr val="000000"/>
                </a:solidFill>
              </a:rPr>
              <a:t> + </a:t>
            </a:r>
            <a:r>
              <a:rPr lang="en-US" dirty="0" err="1" smtClean="0">
                <a:solidFill>
                  <a:srgbClr val="000000"/>
                </a:solidFill>
              </a:rPr>
              <a:t>b</a:t>
            </a:r>
            <a:r>
              <a:rPr lang="en-US" dirty="0" smtClean="0">
                <a:solidFill>
                  <a:srgbClr val="000000"/>
                </a:solidFill>
              </a:rPr>
              <a:t>).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  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Answer:</a:t>
            </a:r>
          </a:p>
          <a:p>
            <a:endParaRPr lang="en-US" dirty="0"/>
          </a:p>
        </p:txBody>
      </p:sp>
      <p:pic>
        <p:nvPicPr>
          <p:cNvPr id="5" name="Picture 2" descr="C:\Users\IT\AppData\Local\Temp\graph_20111113_1335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962275" y="1973076"/>
            <a:ext cx="6181725" cy="38181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-762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Example 10</a:t>
            </a:r>
            <a:r>
              <a:rPr lang="en-US" dirty="0" smtClean="0"/>
              <a:t> – Follow along with me.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371600"/>
            <a:ext cx="8933688" cy="5791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0000"/>
                </a:solidFill>
              </a:rPr>
              <a:t>Step 1: </a:t>
            </a:r>
            <a:r>
              <a:rPr lang="en-US" dirty="0" smtClean="0">
                <a:solidFill>
                  <a:srgbClr val="000000"/>
                </a:solidFill>
              </a:rPr>
              <a:t>Identify the </a:t>
            </a:r>
            <a:r>
              <a:rPr lang="en-US" dirty="0" err="1" smtClean="0">
                <a:solidFill>
                  <a:srgbClr val="000000"/>
                </a:solidFill>
              </a:rPr>
              <a:t>y</a:t>
            </a:r>
            <a:r>
              <a:rPr lang="en-US" dirty="0" smtClean="0">
                <a:solidFill>
                  <a:srgbClr val="000000"/>
                </a:solidFill>
              </a:rPr>
              <a:t>-intercept.</a:t>
            </a:r>
          </a:p>
          <a:p>
            <a:r>
              <a:rPr lang="en-US" b="1" u="sng" dirty="0" smtClean="0">
                <a:solidFill>
                  <a:srgbClr val="000000"/>
                </a:solidFill>
              </a:rPr>
              <a:t>Step 2:</a:t>
            </a:r>
            <a:r>
              <a:rPr lang="en-US" dirty="0" smtClean="0">
                <a:solidFill>
                  <a:srgbClr val="000000"/>
                </a:solidFill>
              </a:rPr>
              <a:t> Identify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the slope.</a:t>
            </a:r>
          </a:p>
          <a:p>
            <a:r>
              <a:rPr lang="en-US" b="1" u="sng" dirty="0" smtClean="0">
                <a:solidFill>
                  <a:srgbClr val="000000"/>
                </a:solidFill>
              </a:rPr>
              <a:t>Step 3:</a:t>
            </a:r>
            <a:r>
              <a:rPr lang="en-US" dirty="0" smtClean="0">
                <a:solidFill>
                  <a:srgbClr val="000000"/>
                </a:solidFill>
              </a:rPr>
              <a:t> Sub the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err="1" smtClean="0">
                <a:solidFill>
                  <a:srgbClr val="000000"/>
                </a:solidFill>
              </a:rPr>
              <a:t>y</a:t>
            </a:r>
            <a:r>
              <a:rPr lang="en-US" dirty="0" smtClean="0">
                <a:solidFill>
                  <a:srgbClr val="000000"/>
                </a:solidFill>
              </a:rPr>
              <a:t>-intercept and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slope into the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slope intercept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form equation 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   (</a:t>
            </a:r>
            <a:r>
              <a:rPr lang="en-US" dirty="0" err="1" smtClean="0">
                <a:solidFill>
                  <a:srgbClr val="000000"/>
                </a:solidFill>
              </a:rPr>
              <a:t>y</a:t>
            </a:r>
            <a:r>
              <a:rPr lang="en-US" dirty="0" smtClean="0">
                <a:solidFill>
                  <a:srgbClr val="000000"/>
                </a:solidFill>
              </a:rPr>
              <a:t> = </a:t>
            </a:r>
            <a:r>
              <a:rPr lang="en-US" dirty="0" err="1" smtClean="0">
                <a:solidFill>
                  <a:srgbClr val="000000"/>
                </a:solidFill>
              </a:rPr>
              <a:t>mx</a:t>
            </a:r>
            <a:r>
              <a:rPr lang="en-US" dirty="0" smtClean="0">
                <a:solidFill>
                  <a:srgbClr val="000000"/>
                </a:solidFill>
              </a:rPr>
              <a:t> + </a:t>
            </a:r>
            <a:r>
              <a:rPr lang="en-US" dirty="0" err="1" smtClean="0">
                <a:solidFill>
                  <a:srgbClr val="000000"/>
                </a:solidFill>
              </a:rPr>
              <a:t>b</a:t>
            </a:r>
            <a:r>
              <a:rPr lang="en-US" dirty="0" smtClean="0">
                <a:solidFill>
                  <a:srgbClr val="000000"/>
                </a:solidFill>
              </a:rPr>
              <a:t>).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  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Answer:</a:t>
            </a:r>
          </a:p>
          <a:p>
            <a:endParaRPr lang="en-US" dirty="0"/>
          </a:p>
        </p:txBody>
      </p:sp>
      <p:pic>
        <p:nvPicPr>
          <p:cNvPr id="6" name="Picture 2" descr="C:\Users\IT\AppData\Local\Temp\graph_20111113_1351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038475" y="2209800"/>
            <a:ext cx="6105525" cy="3771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Example 11</a:t>
            </a:r>
            <a:r>
              <a:rPr lang="en-US" dirty="0" smtClean="0"/>
              <a:t> – Work on this with your partner.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371600"/>
            <a:ext cx="8933688" cy="5791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Answer:</a:t>
            </a:r>
          </a:p>
          <a:p>
            <a:endParaRPr lang="en-US" dirty="0"/>
          </a:p>
        </p:txBody>
      </p:sp>
      <p:pic>
        <p:nvPicPr>
          <p:cNvPr id="5" name="Picture 2" descr="C:\Users\IT\AppData\Local\Temp\graph_20111113_1358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7772400" cy="4800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Example12</a:t>
            </a:r>
            <a:r>
              <a:rPr lang="en-US" dirty="0" smtClean="0"/>
              <a:t> – Work on this with your partner.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295400"/>
            <a:ext cx="8933688" cy="5791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Answer:</a:t>
            </a:r>
          </a:p>
          <a:p>
            <a:endParaRPr lang="en-US" dirty="0"/>
          </a:p>
        </p:txBody>
      </p:sp>
      <p:pic>
        <p:nvPicPr>
          <p:cNvPr id="6" name="Picture 2" descr="C:\Users\IT\AppData\Local\Temp\graph_20111113_14013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248229" y="1981200"/>
            <a:ext cx="7895771" cy="4876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Now -- √121,   (20-1),    (6 </a:t>
            </a:r>
            <a:r>
              <a:rPr lang="en-US" dirty="0" err="1" smtClean="0"/>
              <a:t>x</a:t>
            </a:r>
            <a:r>
              <a:rPr lang="en-US" dirty="0" smtClean="0"/>
              <a:t>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pick up your guided notes and respond to the following SILENTLY &amp; INDEPENDENTLY: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BOTH formulas for slope.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slope of a line that passes</a:t>
            </a:r>
            <a:br>
              <a:rPr lang="en-US" dirty="0" smtClean="0"/>
            </a:br>
            <a:r>
              <a:rPr lang="en-US" dirty="0" smtClean="0"/>
              <a:t> through (-10, 8) and (15, 7) 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slope of the given graph?</a:t>
            </a:r>
            <a:endParaRPr lang="en-US" dirty="0"/>
          </a:p>
        </p:txBody>
      </p:sp>
      <p:pic>
        <p:nvPicPr>
          <p:cNvPr id="4" name="Picture 2" descr="C:\Users\IT\AppData\Local\Temp\graph_20111113_14285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33882" r="33882"/>
          <a:stretch>
            <a:fillRect/>
          </a:stretch>
        </p:blipFill>
        <p:spPr bwMode="auto">
          <a:xfrm>
            <a:off x="7239000" y="3429000"/>
            <a:ext cx="1789624" cy="3429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774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Example 13</a:t>
            </a:r>
            <a:r>
              <a:rPr lang="en-US" dirty="0" smtClean="0"/>
              <a:t> – Work on this with your partner.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219200"/>
            <a:ext cx="8933688" cy="5791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Answer:</a:t>
            </a:r>
          </a:p>
          <a:p>
            <a:endParaRPr lang="en-US" dirty="0"/>
          </a:p>
        </p:txBody>
      </p:sp>
      <p:pic>
        <p:nvPicPr>
          <p:cNvPr id="5" name="Picture 2" descr="C:\Users\IT\AppData\Local\Temp\graph_20111113_14045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31818"/>
            <a:ext cx="8299533" cy="51261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Example 14</a:t>
            </a:r>
            <a:r>
              <a:rPr lang="en-US" dirty="0" smtClean="0"/>
              <a:t> – Work on this on your own.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219200"/>
            <a:ext cx="8933688" cy="5791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Answer:</a:t>
            </a:r>
          </a:p>
          <a:p>
            <a:endParaRPr lang="en-US" dirty="0"/>
          </a:p>
        </p:txBody>
      </p:sp>
      <p:pic>
        <p:nvPicPr>
          <p:cNvPr id="6" name="Picture 2" descr="C:\Users\IT\AppData\Local\Temp\graph_20111113_14093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8142514" cy="502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Example 15</a:t>
            </a:r>
            <a:r>
              <a:rPr lang="en-US" dirty="0" smtClean="0"/>
              <a:t> – Work on this on your own.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371600"/>
            <a:ext cx="8933688" cy="5791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Answer:</a:t>
            </a:r>
          </a:p>
          <a:p>
            <a:endParaRPr lang="en-US" dirty="0"/>
          </a:p>
        </p:txBody>
      </p:sp>
      <p:pic>
        <p:nvPicPr>
          <p:cNvPr id="5" name="Picture 2" descr="C:\Users\IT\AppData\Local\Temp\graph_20111113_1412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39470"/>
            <a:ext cx="7924800" cy="48947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228600"/>
            <a:ext cx="7498080" cy="1143000"/>
          </a:xfrm>
        </p:spPr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781800"/>
          </a:xfrm>
        </p:spPr>
        <p:txBody>
          <a:bodyPr/>
          <a:lstStyle/>
          <a:p>
            <a:r>
              <a:rPr lang="en-US" dirty="0" smtClean="0"/>
              <a:t>Respond to the following SILENTLY &amp; INDEPENDENTLY:</a:t>
            </a:r>
            <a:br>
              <a:rPr lang="en-US" dirty="0" smtClean="0"/>
            </a:b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                                        2. 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659" y="2819399"/>
            <a:ext cx="6662059" cy="411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 l="22024" r="22024"/>
          <a:stretch>
            <a:fillRect/>
          </a:stretch>
        </p:blipFill>
        <p:spPr bwMode="auto">
          <a:xfrm>
            <a:off x="5562600" y="1143000"/>
            <a:ext cx="4141671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752600"/>
            <a:ext cx="14356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15240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Do Now – √121,   (10 </a:t>
            </a:r>
            <a:r>
              <a:rPr lang="en-US" dirty="0" err="1" smtClean="0"/>
              <a:t>x</a:t>
            </a:r>
            <a:r>
              <a:rPr lang="en-US" dirty="0" smtClean="0"/>
              <a:t>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Please take out your notes and respond to the following SILENTLY &amp; INDEPENDENTLY: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Identify the slope and </a:t>
            </a:r>
            <a:r>
              <a:rPr lang="en-US" dirty="0" err="1" smtClean="0"/>
              <a:t>y</a:t>
            </a:r>
            <a:r>
              <a:rPr lang="en-US" dirty="0" smtClean="0"/>
              <a:t>-intercept </a:t>
            </a:r>
            <a:br>
              <a:rPr lang="en-US" dirty="0" smtClean="0"/>
            </a:br>
            <a:r>
              <a:rPr lang="en-US" dirty="0" smtClean="0"/>
              <a:t>of  </a:t>
            </a:r>
            <a:r>
              <a:rPr lang="en-US" dirty="0" err="1" smtClean="0"/>
              <a:t>y</a:t>
            </a:r>
            <a:r>
              <a:rPr lang="en-US" dirty="0" smtClean="0"/>
              <a:t> = ¾ </a:t>
            </a:r>
            <a:r>
              <a:rPr lang="en-US" dirty="0" err="1" smtClean="0"/>
              <a:t>x</a:t>
            </a:r>
            <a:r>
              <a:rPr lang="en-US" dirty="0" smtClean="0"/>
              <a:t> – 6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Identify the slope and </a:t>
            </a:r>
            <a:r>
              <a:rPr lang="en-US" dirty="0" err="1" smtClean="0"/>
              <a:t>y</a:t>
            </a:r>
            <a:r>
              <a:rPr lang="en-US" dirty="0" smtClean="0"/>
              <a:t>-intercept </a:t>
            </a:r>
            <a:br>
              <a:rPr lang="en-US" dirty="0" smtClean="0"/>
            </a:br>
            <a:r>
              <a:rPr lang="en-US" dirty="0" smtClean="0"/>
              <a:t>and write the equation of the line </a:t>
            </a:r>
            <a:br>
              <a:rPr lang="en-US" dirty="0" smtClean="0"/>
            </a:br>
            <a:r>
              <a:rPr lang="en-US" dirty="0" smtClean="0"/>
              <a:t>in slope intercept form for the graph to</a:t>
            </a:r>
            <a:br>
              <a:rPr lang="en-US" dirty="0" smtClean="0"/>
            </a:br>
            <a:r>
              <a:rPr lang="en-US" dirty="0" smtClean="0"/>
              <a:t>the right.</a:t>
            </a:r>
          </a:p>
          <a:p>
            <a:pPr marL="596646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2" descr="C:\Users\IT\AppData\Local\Temp\graph_20111113_14285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33882" r="33882"/>
          <a:stretch>
            <a:fillRect/>
          </a:stretch>
        </p:blipFill>
        <p:spPr bwMode="auto">
          <a:xfrm>
            <a:off x="6589399" y="1963270"/>
            <a:ext cx="2554601" cy="48947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SWBAT write and equation given a graph.</a:t>
            </a:r>
            <a:endParaRPr lang="en-US" sz="8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20" y="-762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Writing an Equation from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112" y="1447800"/>
            <a:ext cx="8324088" cy="480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following steps will help you write an equation from a graph:</a:t>
            </a:r>
          </a:p>
          <a:p>
            <a:pPr lvl="1"/>
            <a:r>
              <a:rPr lang="en-US" sz="3200" b="1" u="sng" dirty="0" smtClean="0">
                <a:solidFill>
                  <a:srgbClr val="000000"/>
                </a:solidFill>
              </a:rPr>
              <a:t>Step 1:</a:t>
            </a:r>
            <a:r>
              <a:rPr lang="en-US" sz="3200" dirty="0" smtClean="0">
                <a:solidFill>
                  <a:srgbClr val="FF0000"/>
                </a:solidFill>
              </a:rPr>
              <a:t> Identify the </a:t>
            </a:r>
            <a:r>
              <a:rPr lang="en-US" sz="3200" dirty="0" err="1" smtClean="0">
                <a:solidFill>
                  <a:srgbClr val="FF0000"/>
                </a:solidFill>
              </a:rPr>
              <a:t>y</a:t>
            </a:r>
            <a:r>
              <a:rPr lang="en-US" sz="3200" dirty="0" smtClean="0">
                <a:solidFill>
                  <a:srgbClr val="FF0000"/>
                </a:solidFill>
              </a:rPr>
              <a:t>-intercept.</a:t>
            </a:r>
          </a:p>
          <a:p>
            <a:pPr lvl="1"/>
            <a:r>
              <a:rPr lang="en-US" sz="3200" b="1" u="sng" dirty="0" smtClean="0">
                <a:solidFill>
                  <a:srgbClr val="000000"/>
                </a:solidFill>
              </a:rPr>
              <a:t>Step 2:</a:t>
            </a:r>
            <a:r>
              <a:rPr lang="en-US" sz="3200" dirty="0" smtClean="0">
                <a:solidFill>
                  <a:srgbClr val="FF0000"/>
                </a:solidFill>
              </a:rPr>
              <a:t> Identify the slope.</a:t>
            </a:r>
          </a:p>
          <a:p>
            <a:pPr lvl="1"/>
            <a:r>
              <a:rPr lang="en-US" sz="3200" b="1" u="sng" dirty="0" smtClean="0">
                <a:solidFill>
                  <a:srgbClr val="000000"/>
                </a:solidFill>
              </a:rPr>
              <a:t>Step 3:</a:t>
            </a:r>
            <a:r>
              <a:rPr lang="en-US" sz="3200" dirty="0" smtClean="0">
                <a:solidFill>
                  <a:srgbClr val="FF0000"/>
                </a:solidFill>
              </a:rPr>
              <a:t> Sub the </a:t>
            </a:r>
            <a:r>
              <a:rPr lang="en-US" sz="3200" dirty="0" err="1" smtClean="0">
                <a:solidFill>
                  <a:srgbClr val="FF0000"/>
                </a:solidFill>
              </a:rPr>
              <a:t>y</a:t>
            </a:r>
            <a:r>
              <a:rPr lang="en-US" sz="3200" dirty="0" smtClean="0">
                <a:solidFill>
                  <a:srgbClr val="FF0000"/>
                </a:solidFill>
              </a:rPr>
              <a:t>-intercept and slope into the slope intercept form equation</a:t>
            </a:r>
            <a:r>
              <a:rPr lang="en-US" sz="3200" dirty="0" smtClean="0">
                <a:solidFill>
                  <a:srgbClr val="000000"/>
                </a:solidFill>
              </a:rPr>
              <a:t> (</a:t>
            </a:r>
            <a:r>
              <a:rPr lang="en-US" sz="3200" dirty="0" err="1" smtClean="0">
                <a:solidFill>
                  <a:srgbClr val="000000"/>
                </a:solidFill>
              </a:rPr>
              <a:t>y</a:t>
            </a:r>
            <a:r>
              <a:rPr lang="en-US" sz="3200" dirty="0" smtClean="0">
                <a:solidFill>
                  <a:srgbClr val="000000"/>
                </a:solidFill>
              </a:rPr>
              <a:t> = </a:t>
            </a:r>
            <a:r>
              <a:rPr lang="en-US" sz="3200" dirty="0" err="1" smtClean="0">
                <a:solidFill>
                  <a:srgbClr val="000000"/>
                </a:solidFill>
              </a:rPr>
              <a:t>mx</a:t>
            </a:r>
            <a:r>
              <a:rPr lang="en-US" sz="3200" dirty="0" smtClean="0">
                <a:solidFill>
                  <a:srgbClr val="000000"/>
                </a:solidFill>
              </a:rPr>
              <a:t> + </a:t>
            </a:r>
            <a:r>
              <a:rPr lang="en-US" sz="3200" dirty="0" err="1" smtClean="0">
                <a:solidFill>
                  <a:srgbClr val="000000"/>
                </a:solidFill>
              </a:rPr>
              <a:t>b</a:t>
            </a:r>
            <a:r>
              <a:rPr lang="en-US" sz="3200" dirty="0" smtClean="0">
                <a:solidFill>
                  <a:srgbClr val="000000"/>
                </a:solidFill>
              </a:rPr>
              <a:t>).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Example 1</a:t>
            </a:r>
            <a:r>
              <a:rPr lang="en-US" dirty="0" smtClean="0"/>
              <a:t> – Watch as I walk through </a:t>
            </a:r>
            <a:br>
              <a:rPr lang="en-US" dirty="0" smtClean="0"/>
            </a:br>
            <a:r>
              <a:rPr lang="en-US" dirty="0" smtClean="0"/>
              <a:t>this one.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371600"/>
            <a:ext cx="8933688" cy="5791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Answer:</a:t>
            </a:r>
          </a:p>
          <a:p>
            <a:endParaRPr lang="en-US" dirty="0"/>
          </a:p>
        </p:txBody>
      </p:sp>
      <p:pic>
        <p:nvPicPr>
          <p:cNvPr id="6" name="Picture 2" descr="C:\Users\IT\AppData\Local\Temp\graph_20111113_1415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7772400" cy="4800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Example 2</a:t>
            </a:r>
            <a:r>
              <a:rPr lang="en-US" dirty="0" smtClean="0"/>
              <a:t> – Walk me through this one.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295400"/>
            <a:ext cx="8933688" cy="5791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Answer:</a:t>
            </a:r>
          </a:p>
          <a:p>
            <a:endParaRPr lang="en-US" dirty="0"/>
          </a:p>
        </p:txBody>
      </p:sp>
      <p:pic>
        <p:nvPicPr>
          <p:cNvPr id="5" name="Picture 2" descr="C:\Users\IT\AppData\Local\Temp\graph_20111113_1418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342571" y="1752600"/>
            <a:ext cx="7649029" cy="4724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Example 3</a:t>
            </a:r>
            <a:r>
              <a:rPr lang="en-US" dirty="0" smtClean="0"/>
              <a:t> – Walk me through this one.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371600"/>
            <a:ext cx="8933688" cy="5791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Answer:</a:t>
            </a:r>
          </a:p>
          <a:p>
            <a:endParaRPr lang="en-US" dirty="0"/>
          </a:p>
        </p:txBody>
      </p:sp>
      <p:pic>
        <p:nvPicPr>
          <p:cNvPr id="6" name="Picture 2" descr="C:\Users\IT\AppData\Local\Temp\graph_20111113_1421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057400"/>
            <a:ext cx="7772400" cy="4800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Monday – Slope-Intercept Form &amp; Writing Equations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Tuesday – Slope Intercept Form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Example 4</a:t>
            </a:r>
            <a:r>
              <a:rPr lang="en-US" dirty="0" smtClean="0"/>
              <a:t> – Work on this one with your partner.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371600"/>
            <a:ext cx="8933688" cy="5791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Answer:</a:t>
            </a:r>
          </a:p>
          <a:p>
            <a:endParaRPr lang="en-US" dirty="0"/>
          </a:p>
        </p:txBody>
      </p:sp>
      <p:pic>
        <p:nvPicPr>
          <p:cNvPr id="5" name="Picture 2" descr="C:\Users\IT\AppData\Local\Temp\graph_20111113_1424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418771" y="1981200"/>
            <a:ext cx="7649029" cy="4724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Example 5</a:t>
            </a:r>
            <a:r>
              <a:rPr lang="en-US" dirty="0" smtClean="0"/>
              <a:t> – Work on this one with your partner.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447800"/>
            <a:ext cx="8933688" cy="5791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Answer:</a:t>
            </a:r>
          </a:p>
          <a:p>
            <a:endParaRPr lang="en-US" dirty="0"/>
          </a:p>
        </p:txBody>
      </p:sp>
      <p:pic>
        <p:nvPicPr>
          <p:cNvPr id="6" name="Picture 2" descr="C:\Users\IT\AppData\Local\Temp\graph_20111113_1427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560286" y="2133600"/>
            <a:ext cx="7278914" cy="4495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Example 6 </a:t>
            </a:r>
            <a:r>
              <a:rPr lang="en-US" dirty="0" smtClean="0"/>
              <a:t>– Work on this one with your partner.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295400"/>
            <a:ext cx="8933688" cy="5791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Answer:</a:t>
            </a:r>
          </a:p>
          <a:p>
            <a:endParaRPr lang="en-US" dirty="0"/>
          </a:p>
        </p:txBody>
      </p:sp>
      <p:pic>
        <p:nvPicPr>
          <p:cNvPr id="5" name="Picture 2" descr="C:\Users\IT\AppData\Local\Temp\graph_20111113_14285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63270"/>
            <a:ext cx="7924800" cy="48947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Example 7 </a:t>
            </a:r>
            <a:r>
              <a:rPr lang="en-US" dirty="0" smtClean="0"/>
              <a:t>– Work on this on your own.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295400"/>
            <a:ext cx="8933688" cy="5791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Answer:</a:t>
            </a:r>
          </a:p>
          <a:p>
            <a:endParaRPr lang="en-US" dirty="0"/>
          </a:p>
        </p:txBody>
      </p:sp>
      <p:pic>
        <p:nvPicPr>
          <p:cNvPr id="6" name="Picture 5" descr="32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726778"/>
            <a:ext cx="5486400" cy="50307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Example 8 </a:t>
            </a:r>
            <a:r>
              <a:rPr lang="en-US" dirty="0" smtClean="0"/>
              <a:t>– Work on this on your own.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295400"/>
            <a:ext cx="8933688" cy="5791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Answer:</a:t>
            </a:r>
          </a:p>
          <a:p>
            <a:endParaRPr lang="en-US" dirty="0"/>
          </a:p>
        </p:txBody>
      </p:sp>
      <p:pic>
        <p:nvPicPr>
          <p:cNvPr id="5" name="Picture 4" descr="33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893" y="3124200"/>
            <a:ext cx="8020707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Example 9 </a:t>
            </a:r>
            <a:r>
              <a:rPr lang="en-US" dirty="0" smtClean="0"/>
              <a:t>– Work on this on your own.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295400"/>
            <a:ext cx="8933688" cy="5791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Answer:</a:t>
            </a:r>
          </a:p>
          <a:p>
            <a:endParaRPr lang="en-US" dirty="0"/>
          </a:p>
        </p:txBody>
      </p:sp>
      <p:pic>
        <p:nvPicPr>
          <p:cNvPr id="6" name="Picture 5" descr="34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378" y="1295400"/>
            <a:ext cx="7409622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Example 10 </a:t>
            </a:r>
            <a:r>
              <a:rPr lang="en-US" dirty="0" smtClean="0"/>
              <a:t>– Work on this on your own.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295400"/>
            <a:ext cx="8933688" cy="5791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Answer:</a:t>
            </a:r>
          </a:p>
          <a:p>
            <a:endParaRPr lang="en-US" dirty="0"/>
          </a:p>
        </p:txBody>
      </p:sp>
      <p:pic>
        <p:nvPicPr>
          <p:cNvPr id="5" name="Picture 4" descr="35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889000"/>
            <a:ext cx="4572000" cy="596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Example 11 </a:t>
            </a:r>
            <a:r>
              <a:rPr lang="en-US" dirty="0" smtClean="0"/>
              <a:t>– Work on this on your own.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295400"/>
            <a:ext cx="8933688" cy="5791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Answer:</a:t>
            </a:r>
          </a:p>
          <a:p>
            <a:endParaRPr lang="en-US" dirty="0"/>
          </a:p>
        </p:txBody>
      </p:sp>
      <p:pic>
        <p:nvPicPr>
          <p:cNvPr id="6" name="Picture 5" descr="36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371" y="2057400"/>
            <a:ext cx="6603258" cy="42174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Example 12 </a:t>
            </a:r>
            <a:r>
              <a:rPr lang="en-US" dirty="0" smtClean="0"/>
              <a:t>– Work on this on your own.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295400"/>
            <a:ext cx="8933688" cy="5791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Answer:</a:t>
            </a:r>
          </a:p>
          <a:p>
            <a:endParaRPr lang="en-US" dirty="0"/>
          </a:p>
        </p:txBody>
      </p:sp>
      <p:pic>
        <p:nvPicPr>
          <p:cNvPr id="5" name="Picture 4" descr="41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8314" y="1905000"/>
            <a:ext cx="5104486" cy="46526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SWBAT create an equation from a graph by identifying the </a:t>
            </a:r>
            <a:r>
              <a:rPr lang="en-US" sz="6000" b="1" dirty="0" err="1" smtClean="0"/>
              <a:t>y</a:t>
            </a:r>
            <a:r>
              <a:rPr lang="en-US" sz="6000" b="1" dirty="0" smtClean="0"/>
              <a:t>-intercept and slope.</a:t>
            </a:r>
            <a:endParaRPr lang="en-US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Brain POP!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00" y="2622550"/>
            <a:ext cx="8497300" cy="27114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Intercept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function has an equation that corresponds to it.</a:t>
            </a:r>
          </a:p>
          <a:p>
            <a:r>
              <a:rPr lang="en-US" dirty="0" smtClean="0"/>
              <a:t>If the equation is in the correct form, it can indicate a lot about the line.</a:t>
            </a:r>
          </a:p>
          <a:p>
            <a:r>
              <a:rPr lang="en-US" dirty="0" smtClean="0"/>
              <a:t>The correct form for an equation of a line is called </a:t>
            </a:r>
            <a:r>
              <a:rPr lang="en-US" b="1" dirty="0" smtClean="0">
                <a:solidFill>
                  <a:srgbClr val="FF0000"/>
                </a:solidFill>
              </a:rPr>
              <a:t>slope intercept form.</a:t>
            </a:r>
          </a:p>
          <a:p>
            <a:pPr lvl="1"/>
            <a:r>
              <a:rPr lang="en-US" dirty="0" smtClean="0"/>
              <a:t>Written as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y</a:t>
            </a:r>
            <a:r>
              <a:rPr lang="en-US" sz="3600" b="1" dirty="0" smtClean="0">
                <a:solidFill>
                  <a:srgbClr val="FF0000"/>
                </a:solidFill>
              </a:rPr>
              <a:t> = </a:t>
            </a:r>
            <a:r>
              <a:rPr lang="en-US" sz="3600" b="1" dirty="0" err="1" smtClean="0">
                <a:solidFill>
                  <a:srgbClr val="FF0000"/>
                </a:solidFill>
              </a:rPr>
              <a:t>mx</a:t>
            </a:r>
            <a:r>
              <a:rPr lang="en-US" sz="3600" b="1" dirty="0" smtClean="0">
                <a:solidFill>
                  <a:srgbClr val="FF0000"/>
                </a:solidFill>
              </a:rPr>
              <a:t> + </a:t>
            </a:r>
            <a:r>
              <a:rPr lang="en-US" sz="3600" b="1" dirty="0" err="1" smtClean="0">
                <a:solidFill>
                  <a:srgbClr val="FF0000"/>
                </a:solidFill>
              </a:rPr>
              <a:t>b</a:t>
            </a:r>
            <a:endParaRPr lang="en-US" b="1" dirty="0" smtClean="0">
              <a:solidFill>
                <a:srgbClr val="FF0000"/>
              </a:solidFill>
            </a:endParaRPr>
          </a:p>
          <a:p>
            <a:pPr lvl="2"/>
            <a:r>
              <a:rPr lang="en-US" sz="2400" dirty="0" smtClean="0">
                <a:solidFill>
                  <a:srgbClr val="000000"/>
                </a:solidFill>
              </a:rPr>
              <a:t>Where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m</a:t>
            </a:r>
            <a:r>
              <a:rPr lang="en-US" sz="2400" b="1" dirty="0" smtClean="0">
                <a:solidFill>
                  <a:srgbClr val="FF0000"/>
                </a:solidFill>
              </a:rPr>
              <a:t> = slope</a:t>
            </a:r>
          </a:p>
          <a:p>
            <a:pPr lvl="3"/>
            <a:r>
              <a:rPr lang="en-US" sz="2400" b="1" dirty="0" smtClean="0">
                <a:solidFill>
                  <a:srgbClr val="FF0000"/>
                </a:solidFill>
              </a:rPr>
              <a:t>Rise over run</a:t>
            </a:r>
          </a:p>
          <a:p>
            <a:pPr lvl="2"/>
            <a:r>
              <a:rPr lang="en-US" sz="2400" dirty="0" smtClean="0">
                <a:solidFill>
                  <a:srgbClr val="000000"/>
                </a:solidFill>
              </a:rPr>
              <a:t>Where </a:t>
            </a:r>
            <a:r>
              <a:rPr lang="en-US" sz="2400" b="1" dirty="0" err="1" smtClean="0">
                <a:solidFill>
                  <a:srgbClr val="FF0000"/>
                </a:solidFill>
              </a:rPr>
              <a:t>b</a:t>
            </a:r>
            <a:r>
              <a:rPr lang="en-US" sz="2400" b="1" dirty="0" smtClean="0">
                <a:solidFill>
                  <a:srgbClr val="FF0000"/>
                </a:solidFill>
              </a:rPr>
              <a:t> = </a:t>
            </a:r>
            <a:r>
              <a:rPr lang="en-US" sz="2400" b="1" dirty="0" err="1" smtClean="0">
                <a:solidFill>
                  <a:srgbClr val="FF0000"/>
                </a:solidFill>
              </a:rPr>
              <a:t>y</a:t>
            </a:r>
            <a:r>
              <a:rPr lang="en-US" sz="2400" b="1" dirty="0" smtClean="0">
                <a:solidFill>
                  <a:srgbClr val="FF0000"/>
                </a:solidFill>
              </a:rPr>
              <a:t> –intercept</a:t>
            </a:r>
          </a:p>
          <a:p>
            <a:pPr lvl="3"/>
            <a:r>
              <a:rPr lang="en-US" sz="2400" dirty="0" smtClean="0">
                <a:solidFill>
                  <a:srgbClr val="000000"/>
                </a:solidFill>
              </a:rPr>
              <a:t>The point on the graph</a:t>
            </a:r>
            <a:r>
              <a:rPr lang="en-US" sz="2400" b="1" dirty="0" smtClean="0">
                <a:solidFill>
                  <a:srgbClr val="FF0000"/>
                </a:solidFill>
              </a:rPr>
              <a:t> where the line crosses the </a:t>
            </a:r>
            <a:r>
              <a:rPr lang="en-US" sz="2400" b="1" dirty="0" err="1" smtClean="0">
                <a:solidFill>
                  <a:srgbClr val="FF0000"/>
                </a:solidFill>
              </a:rPr>
              <a:t>y</a:t>
            </a:r>
            <a:r>
              <a:rPr lang="en-US" sz="2400" b="1" dirty="0" smtClean="0">
                <a:solidFill>
                  <a:srgbClr val="FF0000"/>
                </a:solidFill>
              </a:rPr>
              <a:t>- axis.</a:t>
            </a:r>
          </a:p>
          <a:p>
            <a:pPr lvl="2"/>
            <a:r>
              <a:rPr lang="en-US" sz="2700" dirty="0" err="1" smtClean="0">
                <a:solidFill>
                  <a:srgbClr val="000000"/>
                </a:solidFill>
              </a:rPr>
              <a:t>x</a:t>
            </a:r>
            <a:r>
              <a:rPr lang="en-US" sz="2700" dirty="0" smtClean="0">
                <a:solidFill>
                  <a:srgbClr val="000000"/>
                </a:solidFill>
              </a:rPr>
              <a:t> and </a:t>
            </a:r>
            <a:r>
              <a:rPr lang="en-US" sz="2700" dirty="0" err="1" smtClean="0">
                <a:solidFill>
                  <a:srgbClr val="000000"/>
                </a:solidFill>
              </a:rPr>
              <a:t>y</a:t>
            </a:r>
            <a:r>
              <a:rPr lang="en-US" sz="2700" dirty="0" smtClean="0">
                <a:solidFill>
                  <a:srgbClr val="000000"/>
                </a:solidFill>
              </a:rPr>
              <a:t> refer to coordinates that fall on the line.</a:t>
            </a:r>
            <a:endParaRPr lang="en-US" sz="2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– Intercept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Example 1:</a:t>
            </a:r>
            <a:r>
              <a:rPr lang="en-US" sz="4000" dirty="0" smtClean="0"/>
              <a:t> Identify the slope and </a:t>
            </a:r>
            <a:br>
              <a:rPr lang="en-US" sz="4000" dirty="0" smtClean="0"/>
            </a:br>
            <a:r>
              <a:rPr lang="en-US" sz="4000" dirty="0" err="1" smtClean="0"/>
              <a:t>y</a:t>
            </a:r>
            <a:r>
              <a:rPr lang="en-US" sz="4000" dirty="0" smtClean="0"/>
              <a:t> –intercept.</a:t>
            </a:r>
          </a:p>
          <a:p>
            <a:endParaRPr lang="en-US" sz="4800" dirty="0" smtClean="0"/>
          </a:p>
          <a:p>
            <a:r>
              <a:rPr lang="en-US" sz="4800" dirty="0" err="1" smtClean="0"/>
              <a:t>y</a:t>
            </a:r>
            <a:r>
              <a:rPr lang="en-US" sz="4800" dirty="0" smtClean="0"/>
              <a:t> = 3x - 7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– Intercept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Example 2:</a:t>
            </a:r>
            <a:r>
              <a:rPr lang="en-US" sz="4000" dirty="0" smtClean="0"/>
              <a:t> Identify the slope and </a:t>
            </a:r>
            <a:br>
              <a:rPr lang="en-US" sz="4000" dirty="0" smtClean="0"/>
            </a:br>
            <a:r>
              <a:rPr lang="en-US" sz="4000" dirty="0" err="1" smtClean="0"/>
              <a:t>y</a:t>
            </a:r>
            <a:r>
              <a:rPr lang="en-US" sz="4000" dirty="0" smtClean="0"/>
              <a:t> –intercept.</a:t>
            </a:r>
          </a:p>
          <a:p>
            <a:endParaRPr lang="en-US" sz="4800" dirty="0" smtClean="0"/>
          </a:p>
          <a:p>
            <a:r>
              <a:rPr lang="en-US" sz="4800" dirty="0" err="1" smtClean="0"/>
              <a:t>y</a:t>
            </a:r>
            <a:r>
              <a:rPr lang="en-US" sz="4800" dirty="0" smtClean="0"/>
              <a:t> = ½ </a:t>
            </a:r>
            <a:r>
              <a:rPr lang="en-US" sz="4800" dirty="0" err="1" smtClean="0"/>
              <a:t>x</a:t>
            </a:r>
            <a:r>
              <a:rPr lang="en-US" sz="4800" dirty="0" smtClean="0"/>
              <a:t> + 2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– Intercept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Example 3:</a:t>
            </a:r>
            <a:r>
              <a:rPr lang="en-US" sz="4000" dirty="0" smtClean="0"/>
              <a:t> Identify the slope and </a:t>
            </a:r>
            <a:br>
              <a:rPr lang="en-US" sz="4000" dirty="0" smtClean="0"/>
            </a:br>
            <a:r>
              <a:rPr lang="en-US" sz="4000" dirty="0" err="1" smtClean="0"/>
              <a:t>y</a:t>
            </a:r>
            <a:r>
              <a:rPr lang="en-US" sz="4000" dirty="0" smtClean="0"/>
              <a:t> –intercept.</a:t>
            </a:r>
          </a:p>
          <a:p>
            <a:endParaRPr lang="en-US" sz="4800" dirty="0" smtClean="0"/>
          </a:p>
          <a:p>
            <a:r>
              <a:rPr lang="en-US" sz="4800" dirty="0" err="1" smtClean="0"/>
              <a:t>y</a:t>
            </a:r>
            <a:r>
              <a:rPr lang="en-US" sz="4800" dirty="0" smtClean="0"/>
              <a:t> = 4 </a:t>
            </a:r>
            <a:r>
              <a:rPr lang="en-US" sz="4800" dirty="0" err="1" smtClean="0"/>
              <a:t>x</a:t>
            </a:r>
            <a:r>
              <a:rPr lang="en-US" sz="4800" dirty="0" smtClean="0"/>
              <a:t> - 5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37</TotalTime>
  <Words>660</Words>
  <Application>Microsoft Office PowerPoint</Application>
  <PresentationFormat>On-screen Show (4:3)</PresentationFormat>
  <Paragraphs>122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Median</vt:lpstr>
      <vt:lpstr>Slide 1</vt:lpstr>
      <vt:lpstr>Do Now -- √121,   (20-1),    (6 x 2)</vt:lpstr>
      <vt:lpstr>Weekly Agenda</vt:lpstr>
      <vt:lpstr>Today’s Objective</vt:lpstr>
      <vt:lpstr>Brain POP!</vt:lpstr>
      <vt:lpstr>Slope Intercept Form</vt:lpstr>
      <vt:lpstr>Slope – Intercept Form</vt:lpstr>
      <vt:lpstr>Slope – Intercept Form</vt:lpstr>
      <vt:lpstr>Slope – Intercept Form</vt:lpstr>
      <vt:lpstr>Slope – Intercept Form</vt:lpstr>
      <vt:lpstr>Slope – Intercept Form</vt:lpstr>
      <vt:lpstr>Slope – Intercept Form</vt:lpstr>
      <vt:lpstr>Slope – Intercept Form</vt:lpstr>
      <vt:lpstr>Writing an Equation from a Graph</vt:lpstr>
      <vt:lpstr>Example 8- Follow along with me.</vt:lpstr>
      <vt:lpstr>Example 9 – Follow along with me.</vt:lpstr>
      <vt:lpstr>Example 10 – Follow along with me.</vt:lpstr>
      <vt:lpstr>Example 11 – Work on this with your partner.</vt:lpstr>
      <vt:lpstr>Example12 – Work on this with your partner.</vt:lpstr>
      <vt:lpstr>Example 13 – Work on this with your partner.</vt:lpstr>
      <vt:lpstr>Example 14 – Work on this on your own.</vt:lpstr>
      <vt:lpstr>Example 15 – Work on this on your own.</vt:lpstr>
      <vt:lpstr>Exit Ticket</vt:lpstr>
      <vt:lpstr>Do Now – √121,   (10 x 2)</vt:lpstr>
      <vt:lpstr>Today’s Objective</vt:lpstr>
      <vt:lpstr>Writing an Equation from a Graph</vt:lpstr>
      <vt:lpstr>Example 1 – Watch as I walk through  this one.</vt:lpstr>
      <vt:lpstr>Example 2 – Walk me through this one.</vt:lpstr>
      <vt:lpstr>Example 3 – Walk me through this one.</vt:lpstr>
      <vt:lpstr>Example 4 – Work on this one with your partner.</vt:lpstr>
      <vt:lpstr>Example 5 – Work on this one with your partner.</vt:lpstr>
      <vt:lpstr>Example 6 – Work on this one with your partner.</vt:lpstr>
      <vt:lpstr>Example 7 – Work on this on your own.</vt:lpstr>
      <vt:lpstr>Example 8 – Work on this on your own.</vt:lpstr>
      <vt:lpstr>Example 9 – Work on this on your own.</vt:lpstr>
      <vt:lpstr>Example 10 – Work on this on your own.</vt:lpstr>
      <vt:lpstr>Example 11 – Work on this on your own.</vt:lpstr>
      <vt:lpstr>Example 12 – Work on this on your own.</vt:lpstr>
    </vt:vector>
  </TitlesOfParts>
  <Company>John Carroll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Emily Misconish</dc:creator>
  <cp:lastModifiedBy>MISCONISHE</cp:lastModifiedBy>
  <cp:revision>2</cp:revision>
  <dcterms:created xsi:type="dcterms:W3CDTF">2012-11-18T22:31:30Z</dcterms:created>
  <dcterms:modified xsi:type="dcterms:W3CDTF">2012-11-19T18:03:23Z</dcterms:modified>
</cp:coreProperties>
</file>