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6"/>
  </p:notesMasterIdLst>
  <p:sldIdLst>
    <p:sldId id="256" r:id="rId2"/>
    <p:sldId id="257" r:id="rId3"/>
    <p:sldId id="260" r:id="rId4"/>
    <p:sldId id="339" r:id="rId5"/>
    <p:sldId id="340" r:id="rId6"/>
    <p:sldId id="341" r:id="rId7"/>
    <p:sldId id="342" r:id="rId8"/>
    <p:sldId id="343" r:id="rId9"/>
    <p:sldId id="258" r:id="rId10"/>
    <p:sldId id="344" r:id="rId11"/>
    <p:sldId id="261" r:id="rId12"/>
    <p:sldId id="262" r:id="rId13"/>
    <p:sldId id="25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87" r:id="rId35"/>
    <p:sldId id="288" r:id="rId36"/>
    <p:sldId id="289" r:id="rId37"/>
    <p:sldId id="290" r:id="rId38"/>
    <p:sldId id="291" r:id="rId39"/>
    <p:sldId id="293" r:id="rId40"/>
    <p:sldId id="292" r:id="rId41"/>
    <p:sldId id="294" r:id="rId42"/>
    <p:sldId id="295" r:id="rId43"/>
    <p:sldId id="296" r:id="rId44"/>
    <p:sldId id="298" r:id="rId45"/>
    <p:sldId id="297" r:id="rId46"/>
    <p:sldId id="299" r:id="rId47"/>
    <p:sldId id="300" r:id="rId48"/>
    <p:sldId id="301" r:id="rId49"/>
    <p:sldId id="302" r:id="rId50"/>
    <p:sldId id="303" r:id="rId51"/>
    <p:sldId id="304" r:id="rId52"/>
    <p:sldId id="305" r:id="rId53"/>
    <p:sldId id="306" r:id="rId54"/>
    <p:sldId id="307" r:id="rId55"/>
    <p:sldId id="308"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Quiz 1</c:v>
                </c:pt>
              </c:strCache>
            </c:strRef>
          </c:tx>
          <c:dLbls>
            <c:showVal val="1"/>
          </c:dLbls>
          <c:cat>
            <c:strRef>
              <c:f>Sheet1!$A$2:$A$5</c:f>
              <c:strCache>
                <c:ptCount val="4"/>
                <c:pt idx="0">
                  <c:v>3rd Period</c:v>
                </c:pt>
                <c:pt idx="1">
                  <c:v>5th Period</c:v>
                </c:pt>
                <c:pt idx="2">
                  <c:v>6th Period</c:v>
                </c:pt>
                <c:pt idx="3">
                  <c:v>7th Period</c:v>
                </c:pt>
              </c:strCache>
            </c:strRef>
          </c:cat>
          <c:val>
            <c:numRef>
              <c:f>Sheet1!$B$2:$B$5</c:f>
              <c:numCache>
                <c:formatCode>General</c:formatCode>
                <c:ptCount val="4"/>
                <c:pt idx="0">
                  <c:v>70</c:v>
                </c:pt>
                <c:pt idx="1">
                  <c:v>85</c:v>
                </c:pt>
                <c:pt idx="2">
                  <c:v>55</c:v>
                </c:pt>
                <c:pt idx="3">
                  <c:v>65</c:v>
                </c:pt>
              </c:numCache>
            </c:numRef>
          </c:val>
        </c:ser>
        <c:ser>
          <c:idx val="1"/>
          <c:order val="1"/>
          <c:tx>
            <c:strRef>
              <c:f>Sheet1!$C$1</c:f>
              <c:strCache>
                <c:ptCount val="1"/>
                <c:pt idx="0">
                  <c:v>Quiz 2</c:v>
                </c:pt>
              </c:strCache>
            </c:strRef>
          </c:tx>
          <c:dLbls>
            <c:showVal val="1"/>
          </c:dLbls>
          <c:cat>
            <c:strRef>
              <c:f>Sheet1!$A$2:$A$5</c:f>
              <c:strCache>
                <c:ptCount val="4"/>
                <c:pt idx="0">
                  <c:v>3rd Period</c:v>
                </c:pt>
                <c:pt idx="1">
                  <c:v>5th Period</c:v>
                </c:pt>
                <c:pt idx="2">
                  <c:v>6th Period</c:v>
                </c:pt>
                <c:pt idx="3">
                  <c:v>7th Period</c:v>
                </c:pt>
              </c:strCache>
            </c:strRef>
          </c:cat>
          <c:val>
            <c:numRef>
              <c:f>Sheet1!$C$2:$C$5</c:f>
              <c:numCache>
                <c:formatCode>General</c:formatCode>
                <c:ptCount val="4"/>
                <c:pt idx="0">
                  <c:v>55</c:v>
                </c:pt>
                <c:pt idx="1">
                  <c:v>75</c:v>
                </c:pt>
                <c:pt idx="2">
                  <c:v>55</c:v>
                </c:pt>
                <c:pt idx="3">
                  <c:v>60</c:v>
                </c:pt>
              </c:numCache>
            </c:numRef>
          </c:val>
        </c:ser>
        <c:ser>
          <c:idx val="2"/>
          <c:order val="2"/>
          <c:tx>
            <c:strRef>
              <c:f>Sheet1!$D$1</c:f>
              <c:strCache>
                <c:ptCount val="1"/>
                <c:pt idx="0">
                  <c:v>Big Goal</c:v>
                </c:pt>
              </c:strCache>
            </c:strRef>
          </c:tx>
          <c:dLbls>
            <c:showVal val="1"/>
          </c:dLbls>
          <c:cat>
            <c:strRef>
              <c:f>Sheet1!$A$2:$A$5</c:f>
              <c:strCache>
                <c:ptCount val="4"/>
                <c:pt idx="0">
                  <c:v>3rd Period</c:v>
                </c:pt>
                <c:pt idx="1">
                  <c:v>5th Period</c:v>
                </c:pt>
                <c:pt idx="2">
                  <c:v>6th Period</c:v>
                </c:pt>
                <c:pt idx="3">
                  <c:v>7th Period</c:v>
                </c:pt>
              </c:strCache>
            </c:strRef>
          </c:cat>
          <c:val>
            <c:numRef>
              <c:f>Sheet1!$D$2:$D$5</c:f>
              <c:numCache>
                <c:formatCode>General</c:formatCode>
                <c:ptCount val="4"/>
                <c:pt idx="0">
                  <c:v>85</c:v>
                </c:pt>
                <c:pt idx="1">
                  <c:v>85</c:v>
                </c:pt>
                <c:pt idx="2">
                  <c:v>85</c:v>
                </c:pt>
                <c:pt idx="3">
                  <c:v>85</c:v>
                </c:pt>
              </c:numCache>
            </c:numRef>
          </c:val>
        </c:ser>
        <c:axId val="38200064"/>
        <c:axId val="51422336"/>
      </c:barChart>
      <c:catAx>
        <c:axId val="38200064"/>
        <c:scaling>
          <c:orientation val="minMax"/>
        </c:scaling>
        <c:axPos val="b"/>
        <c:tickLblPos val="nextTo"/>
        <c:crossAx val="51422336"/>
        <c:crosses val="autoZero"/>
        <c:auto val="1"/>
        <c:lblAlgn val="ctr"/>
        <c:lblOffset val="100"/>
      </c:catAx>
      <c:valAx>
        <c:axId val="51422336"/>
        <c:scaling>
          <c:orientation val="minMax"/>
        </c:scaling>
        <c:axPos val="l"/>
        <c:majorGridlines/>
        <c:numFmt formatCode="General" sourceLinked="1"/>
        <c:tickLblPos val="nextTo"/>
        <c:crossAx val="38200064"/>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6F7C-E9A5-D54E-A678-6F9A93465D85}"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F2EA0-A282-B844-BFEF-3B93C369DE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data</a:t>
            </a:r>
            <a:endParaRPr lang="en-US" dirty="0"/>
          </a:p>
        </p:txBody>
      </p:sp>
      <p:sp>
        <p:nvSpPr>
          <p:cNvPr id="4" name="Slide Number Placeholder 3"/>
          <p:cNvSpPr>
            <a:spLocks noGrp="1"/>
          </p:cNvSpPr>
          <p:nvPr>
            <p:ph type="sldNum" sz="quarter" idx="10"/>
          </p:nvPr>
        </p:nvSpPr>
        <p:spPr/>
        <p:txBody>
          <a:bodyPr/>
          <a:lstStyle/>
          <a:p>
            <a:fld id="{4536746D-09F3-E445-863E-06EDF6D7C160}"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82F67-C096-F74D-86CA-A6A96F2202B6}" type="slidenum">
              <a:rPr lang="en-US"/>
              <a:pPr/>
              <a:t>40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The student should be able to comp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the terms, pay close attention to whether a term is “positive or</a:t>
            </a:r>
            <a:r>
              <a:rPr lang="en-US" baseline="0" dirty="0" smtClean="0"/>
              <a:t> negative”.  (Each symbol belongs to the term that comes directly after it.</a:t>
            </a:r>
          </a:p>
          <a:p>
            <a:pPr>
              <a:buFont typeface="Arial" charset="0"/>
              <a:buNone/>
            </a:pPr>
            <a:endParaRPr lang="en-US" b="1" baseline="0" dirty="0" smtClean="0"/>
          </a:p>
          <a:p>
            <a:pPr>
              <a:buFont typeface="Arial" charset="0"/>
              <a:buNone/>
            </a:pPr>
            <a:r>
              <a:rPr lang="en-US" b="1" baseline="0" dirty="0" smtClean="0"/>
              <a:t>How many terms are there?  What are terms separated by?</a:t>
            </a:r>
            <a:r>
              <a:rPr lang="en-US" b="0" baseline="0" dirty="0" smtClean="0"/>
              <a:t> (addition or subtraction)</a:t>
            </a:r>
            <a:endParaRPr lang="en-US" b="1" baseline="0" dirty="0" smtClean="0"/>
          </a:p>
          <a:p>
            <a:pPr>
              <a:buFont typeface="Arial" charset="0"/>
              <a:buChar char="•"/>
            </a:pPr>
            <a:endParaRPr lang="en-US" b="1" baseline="0" dirty="0" smtClean="0"/>
          </a:p>
          <a:p>
            <a:pPr>
              <a:buFont typeface="Arial" charset="0"/>
              <a:buNone/>
            </a:pPr>
            <a:r>
              <a:rPr lang="en-US" b="0" baseline="0" dirty="0" smtClean="0"/>
              <a:t>What variables do we have?</a:t>
            </a:r>
          </a:p>
          <a:p>
            <a:pPr>
              <a:buFont typeface="Arial" charset="0"/>
              <a:buNone/>
            </a:pPr>
            <a:endParaRPr lang="en-US" b="0" baseline="0" dirty="0" smtClean="0"/>
          </a:p>
          <a:p>
            <a:pPr>
              <a:buFont typeface="Arial" charset="0"/>
              <a:buNone/>
            </a:pPr>
            <a:r>
              <a:rPr lang="en-US" b="0" baseline="0" dirty="0" smtClean="0"/>
              <a:t>What coefficients are there?  (don’t forget the invisible negative one)</a:t>
            </a:r>
          </a:p>
          <a:p>
            <a:pPr>
              <a:buFont typeface="Arial" charset="0"/>
              <a:buNone/>
            </a:pPr>
            <a:endParaRPr lang="en-US" b="0" baseline="0" dirty="0" smtClean="0"/>
          </a:p>
          <a:p>
            <a:pPr>
              <a:buFont typeface="Arial" charset="0"/>
              <a:buNone/>
            </a:pPr>
            <a:r>
              <a:rPr lang="en-US" b="0" baseline="0" dirty="0" smtClean="0"/>
              <a:t>What are the like terms?  (What can we write as a definition of “like terms”?  Terms that have the same </a:t>
            </a:r>
            <a:r>
              <a:rPr lang="en-US" b="0" baseline="0" dirty="0" err="1" smtClean="0"/>
              <a:t>variable(s</a:t>
            </a:r>
            <a:r>
              <a:rPr lang="en-US" b="0" baseline="0" dirty="0" smtClean="0"/>
              <a:t>) to the same </a:t>
            </a:r>
            <a:r>
              <a:rPr lang="en-US" b="0" baseline="0" dirty="0" err="1" smtClean="0"/>
              <a:t>exponent(s</a:t>
            </a:r>
            <a:r>
              <a:rPr lang="en-US" b="0" baseline="0" dirty="0" smtClean="0"/>
              <a:t>).)</a:t>
            </a:r>
          </a:p>
          <a:p>
            <a:endParaRPr lang="en-US" dirty="0"/>
          </a:p>
        </p:txBody>
      </p:sp>
      <p:sp>
        <p:nvSpPr>
          <p:cNvPr id="4" name="Slide Number Placeholder 3"/>
          <p:cNvSpPr>
            <a:spLocks noGrp="1"/>
          </p:cNvSpPr>
          <p:nvPr>
            <p:ph type="sldNum" sz="quarter" idx="10"/>
          </p:nvPr>
        </p:nvSpPr>
        <p:spPr/>
        <p:txBody>
          <a:bodyPr/>
          <a:lstStyle/>
          <a:p>
            <a:fld id="{4E6F2EA0-A282-B844-BFEF-3B93C369DE7C}" type="slidenum">
              <a:rPr lang="en-US" smtClean="0"/>
              <a:pPr/>
              <a:t>55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on subtraction as adding a negative.</a:t>
            </a:r>
          </a:p>
          <a:p>
            <a:endParaRPr lang="en-US" baseline="0" dirty="0" smtClean="0"/>
          </a:p>
          <a:p>
            <a:r>
              <a:rPr lang="en-US" baseline="0" dirty="0" smtClean="0"/>
              <a:t>AND</a:t>
            </a:r>
          </a:p>
          <a:p>
            <a:endParaRPr lang="en-US" baseline="0" dirty="0" smtClean="0"/>
          </a:p>
          <a:p>
            <a:r>
              <a:rPr lang="en-US" b="1" baseline="0" dirty="0" smtClean="0"/>
              <a:t>Why do we end up with an </a:t>
            </a:r>
            <a:r>
              <a:rPr lang="en-US" b="1" baseline="0" dirty="0" err="1" smtClean="0"/>
              <a:t>x</a:t>
            </a:r>
            <a:r>
              <a:rPr lang="en-US" b="1" baseline="0" dirty="0" smtClean="0"/>
              <a:t> squared here but not in the other two?</a:t>
            </a:r>
            <a:endParaRPr lang="en-US" b="1" dirty="0" smtClean="0"/>
          </a:p>
          <a:p>
            <a:endParaRPr lang="en-US" dirty="0"/>
          </a:p>
        </p:txBody>
      </p:sp>
      <p:sp>
        <p:nvSpPr>
          <p:cNvPr id="4" name="Slide Number Placeholder 3"/>
          <p:cNvSpPr>
            <a:spLocks noGrp="1"/>
          </p:cNvSpPr>
          <p:nvPr>
            <p:ph type="sldNum" sz="quarter" idx="10"/>
          </p:nvPr>
        </p:nvSpPr>
        <p:spPr/>
        <p:txBody>
          <a:bodyPr/>
          <a:lstStyle/>
          <a:p>
            <a:fld id="{4E6F2EA0-A282-B844-BFEF-3B93C369DE7C}"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6F1EE-62BA-1445-BA75-E5F6EF042A86}" type="slidenum">
              <a:rPr lang="en-US"/>
              <a:pPr/>
              <a:t>15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Think back to the practice problems</a:t>
            </a:r>
          </a:p>
          <a:p>
            <a:endParaRPr lang="en-US"/>
          </a:p>
          <a:p>
            <a:r>
              <a:rPr lang="en-US"/>
              <a:t>The next slide will show an acquaintance….we will save enemies for later in the lesson after we practice a few problems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423DE-2C7C-324F-9739-2197EC88207D}"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Explain that the 3 isn't just dividing the host (x) but also the -5! Because it is affecting the entire problem, and keeping us from being alone with family/friends…the acquaintance goes first.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C610B-77AA-084A-A921-B0174E0A3E55}" type="slidenum">
              <a:rPr lang="en-US"/>
              <a:pPr/>
              <a:t>17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This slide is for identification practice only.</a:t>
            </a:r>
          </a:p>
          <a:p>
            <a:r>
              <a:rPr lang="en-US"/>
              <a:t>Check comprehension to this point. </a:t>
            </a:r>
          </a:p>
          <a:p>
            <a:r>
              <a:rPr lang="en-US"/>
              <a:t>Let the students think about who is family/friend/acquaintance…then click for answers.</a:t>
            </a:r>
          </a:p>
          <a:p>
            <a:r>
              <a:rPr lang="en-US"/>
              <a:t>The next slide will show the same problem and discuss the actual solution.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76622-8A3F-8C4B-8C80-530B0B5C4B69}" type="slidenum">
              <a:rPr lang="en-US"/>
              <a:pPr/>
              <a:t>18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This slide shows the first step…</a:t>
            </a:r>
          </a:p>
          <a:p>
            <a:r>
              <a:rPr lang="en-US"/>
              <a:t>Give students an opportunity to respond…click for steps until the result is shown.</a:t>
            </a:r>
          </a:p>
          <a:p>
            <a:r>
              <a:rPr lang="en-US"/>
              <a:t>Remaining steps to follow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694D9-210D-6148-8037-7970E7028ACE}" type="slidenum">
              <a:rPr lang="en-US"/>
              <a:pPr/>
              <a:t>19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Give students an opportunity to respond…click for steps until the result is shown.</a:t>
            </a:r>
          </a:p>
          <a:p>
            <a:endParaRPr 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EF15B-E12B-D942-9039-FAEDB76EBDDB}" type="slidenum">
              <a:rPr lang="en-US"/>
              <a:pPr/>
              <a:t>20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Who is family? The 2</a:t>
            </a:r>
          </a:p>
          <a:p>
            <a:r>
              <a:rPr lang="en-US"/>
              <a:t>Divide each side by 2</a:t>
            </a:r>
          </a:p>
          <a:p>
            <a:r>
              <a:rPr lang="en-US"/>
              <a:t>The party is over and ‘X’ is alone on one side of the ‘door’!</a:t>
            </a:r>
          </a:p>
          <a:p>
            <a:r>
              <a:rPr lang="en-US"/>
              <a:t>The next slide will offer a practice….followed by a slide with an enemy.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6F1EE-62BA-1445-BA75-E5F6EF042A86}" type="slidenum">
              <a:rPr lang="en-US"/>
              <a:pPr/>
              <a:t>38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Think back to the practice problems</a:t>
            </a:r>
          </a:p>
          <a:p>
            <a:endParaRPr lang="en-US"/>
          </a:p>
          <a:p>
            <a:r>
              <a:rPr lang="en-US"/>
              <a:t>The next slide will show an acquaintance….we will save enemies for later in the lesson after we practice a few problems together.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A1C0F-0263-6649-A3D3-9CD576138680}" type="slidenum">
              <a:rPr lang="en-US"/>
              <a:pPr/>
              <a:t>39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Write the equation on the board and let a student try to ID everything at the board.</a:t>
            </a:r>
          </a:p>
          <a:p>
            <a:r>
              <a:rPr lang="en-US"/>
              <a:t>Let them ‘phone a friend’ as needed.</a:t>
            </a:r>
          </a:p>
          <a:p>
            <a:r>
              <a:rPr lang="en-US"/>
              <a:t>One click will reveal all parts.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248400"/>
            <a:ext cx="1905000" cy="457200"/>
          </a:xfrm>
        </p:spPr>
        <p:txBody>
          <a:bodyPr/>
          <a:lstStyle>
            <a:lvl1pPr>
              <a:defRPr smtClean="0"/>
            </a:lvl1pPr>
          </a:lstStyle>
          <a:p>
            <a:fld id="{3D330BA2-5669-B546-8977-A295E7020A9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2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162800" y="6248400"/>
            <a:ext cx="1905000" cy="457200"/>
          </a:xfrm>
        </p:spPr>
        <p:txBody>
          <a:bodyPr/>
          <a:lstStyle>
            <a:lvl1pPr>
              <a:defRPr smtClean="0"/>
            </a:lvl1pPr>
          </a:lstStyle>
          <a:p>
            <a:fld id="{101F59F8-EF39-5A4E-9E4E-DCBEE5F10C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DE916-FC04-164B-9605-DFC402C8A1BF}"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86E5-FB2A-144E-B909-AC36DDBA4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DE916-FC04-164B-9605-DFC402C8A1BF}"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E86E5-FB2A-144E-B909-AC36DDBA4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Week 3</a:t>
            </a:r>
            <a:endParaRPr lang="en-US" dirty="0"/>
          </a:p>
        </p:txBody>
      </p:sp>
      <p:sp>
        <p:nvSpPr>
          <p:cNvPr id="3" name="Subtitle 2"/>
          <p:cNvSpPr>
            <a:spLocks noGrp="1"/>
          </p:cNvSpPr>
          <p:nvPr>
            <p:ph type="subTitle" idx="1"/>
          </p:nvPr>
        </p:nvSpPr>
        <p:spPr/>
        <p:txBody>
          <a:bodyPr/>
          <a:lstStyle/>
          <a:p>
            <a:r>
              <a:rPr lang="en-US" dirty="0" smtClean="0"/>
              <a:t>Multi-Step Equations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Your Progress</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to track your quiz on your own.</a:t>
            </a:r>
          </a:p>
          <a:p>
            <a:r>
              <a:rPr lang="en-US" dirty="0" smtClean="0"/>
              <a:t>Please write down your class average so you can do this on your own time.</a:t>
            </a:r>
          </a:p>
          <a:p>
            <a:endParaRPr lang="en-US" dirty="0" smtClean="0"/>
          </a:p>
          <a:p>
            <a:r>
              <a:rPr lang="en-US" dirty="0" smtClean="0"/>
              <a:t>3</a:t>
            </a:r>
            <a:r>
              <a:rPr lang="en-US" baseline="30000" dirty="0" smtClean="0"/>
              <a:t>rd</a:t>
            </a:r>
            <a:r>
              <a:rPr lang="en-US" dirty="0" smtClean="0"/>
              <a:t> period – </a:t>
            </a:r>
            <a:r>
              <a:rPr lang="en-US" dirty="0" smtClean="0"/>
              <a:t>Quiz 1 - 70%		Quiz 2 – 55%</a:t>
            </a:r>
            <a:endParaRPr lang="en-US" dirty="0" smtClean="0"/>
          </a:p>
          <a:p>
            <a:r>
              <a:rPr lang="en-US" dirty="0" smtClean="0"/>
              <a:t>5</a:t>
            </a:r>
            <a:r>
              <a:rPr lang="en-US" baseline="30000" dirty="0" smtClean="0"/>
              <a:t>th</a:t>
            </a:r>
            <a:r>
              <a:rPr lang="en-US" dirty="0" smtClean="0"/>
              <a:t> period – </a:t>
            </a:r>
            <a:r>
              <a:rPr lang="en-US" dirty="0" smtClean="0"/>
              <a:t>Quiz 1 - 85%		Quiz 2 – 75%</a:t>
            </a:r>
            <a:endParaRPr lang="en-US" dirty="0" smtClean="0"/>
          </a:p>
          <a:p>
            <a:r>
              <a:rPr lang="en-US" dirty="0" smtClean="0"/>
              <a:t>6</a:t>
            </a:r>
            <a:r>
              <a:rPr lang="en-US" baseline="30000" dirty="0" smtClean="0"/>
              <a:t>th</a:t>
            </a:r>
            <a:r>
              <a:rPr lang="en-US" dirty="0" smtClean="0"/>
              <a:t> period – </a:t>
            </a:r>
            <a:r>
              <a:rPr lang="en-US" dirty="0" smtClean="0"/>
              <a:t>Quiz 1 - 55</a:t>
            </a:r>
            <a:r>
              <a:rPr lang="en-US" dirty="0" smtClean="0"/>
              <a:t>%		Quiz 2 – 55%</a:t>
            </a:r>
            <a:endParaRPr lang="en-US" dirty="0" smtClean="0"/>
          </a:p>
          <a:p>
            <a:r>
              <a:rPr lang="en-US" dirty="0" smtClean="0"/>
              <a:t>7</a:t>
            </a:r>
            <a:r>
              <a:rPr lang="en-US" baseline="30000" dirty="0" smtClean="0"/>
              <a:t>th</a:t>
            </a:r>
            <a:r>
              <a:rPr lang="en-US" dirty="0" smtClean="0"/>
              <a:t> period – </a:t>
            </a:r>
            <a:r>
              <a:rPr lang="en-US" dirty="0" smtClean="0"/>
              <a:t>Quiz 1 - 65%</a:t>
            </a:r>
            <a:r>
              <a:rPr lang="en-US" smtClean="0"/>
              <a:t>		Quiz </a:t>
            </a:r>
            <a:r>
              <a:rPr lang="en-US" dirty="0" smtClean="0"/>
              <a:t>2 – 60%</a:t>
            </a:r>
            <a:endParaRPr lang="en-US" dirty="0" smtClean="0"/>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Agenda</a:t>
            </a:r>
            <a:endParaRPr lang="en-US" dirty="0"/>
          </a:p>
        </p:txBody>
      </p:sp>
      <p:sp>
        <p:nvSpPr>
          <p:cNvPr id="3" name="Content Placeholder 2"/>
          <p:cNvSpPr>
            <a:spLocks noGrp="1"/>
          </p:cNvSpPr>
          <p:nvPr>
            <p:ph idx="1"/>
          </p:nvPr>
        </p:nvSpPr>
        <p:spPr/>
        <p:txBody>
          <a:bodyPr>
            <a:normAutofit lnSpcReduction="10000"/>
          </a:bodyPr>
          <a:lstStyle/>
          <a:p>
            <a:r>
              <a:rPr lang="en-US" b="1" dirty="0" smtClean="0"/>
              <a:t>Monday </a:t>
            </a:r>
            <a:r>
              <a:rPr lang="en-US" dirty="0" smtClean="0"/>
              <a:t>– Equations in fraction form – the ‘</a:t>
            </a:r>
            <a:r>
              <a:rPr lang="en-US" dirty="0" err="1" smtClean="0"/>
              <a:t>aquaintances</a:t>
            </a:r>
            <a:r>
              <a:rPr lang="en-US" dirty="0" smtClean="0"/>
              <a:t>’</a:t>
            </a:r>
          </a:p>
          <a:p>
            <a:r>
              <a:rPr lang="en-US" b="1" dirty="0" smtClean="0"/>
              <a:t>Tuesday</a:t>
            </a:r>
            <a:r>
              <a:rPr lang="en-US" dirty="0" smtClean="0"/>
              <a:t> – Equations with distributing in fraction form – the ‘enemies’</a:t>
            </a:r>
          </a:p>
          <a:p>
            <a:r>
              <a:rPr lang="en-US" b="1" dirty="0" smtClean="0"/>
              <a:t>Wednesday </a:t>
            </a:r>
            <a:r>
              <a:rPr lang="en-US" dirty="0" smtClean="0"/>
              <a:t>– Equations with Combining Like Terms</a:t>
            </a:r>
          </a:p>
          <a:p>
            <a:r>
              <a:rPr lang="en-US" b="1" dirty="0" smtClean="0"/>
              <a:t>Thursday</a:t>
            </a:r>
            <a:r>
              <a:rPr lang="en-US" dirty="0" smtClean="0"/>
              <a:t> – Equations with Combining Like Terms</a:t>
            </a:r>
          </a:p>
          <a:p>
            <a:r>
              <a:rPr lang="en-US" b="1" dirty="0" smtClean="0"/>
              <a:t>Friday</a:t>
            </a:r>
            <a:r>
              <a:rPr lang="en-US" dirty="0" smtClean="0"/>
              <a:t> – Quiz over Monday – Thursday’s topics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idx="1"/>
          </p:nvPr>
        </p:nvSpPr>
        <p:spPr/>
        <p:txBody>
          <a:bodyPr>
            <a:normAutofit/>
          </a:bodyPr>
          <a:lstStyle/>
          <a:p>
            <a:r>
              <a:rPr lang="en-US" sz="5400" dirty="0" smtClean="0"/>
              <a:t>SWBAT solve equations in fraction form by getting rid of the acquaintances.</a:t>
            </a:r>
            <a:endParaRPr lang="en-US" sz="5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Now – 5 minutes</a:t>
            </a:r>
          </a:p>
          <a:p>
            <a:r>
              <a:rPr lang="en-US" dirty="0" smtClean="0"/>
              <a:t>Homework/Make-Up Work Reminders – 1 minute</a:t>
            </a:r>
          </a:p>
          <a:p>
            <a:r>
              <a:rPr lang="en-US" dirty="0" smtClean="0"/>
              <a:t>Shout Outs – 2 minutes</a:t>
            </a:r>
          </a:p>
          <a:p>
            <a:r>
              <a:rPr lang="en-US" dirty="0" smtClean="0"/>
              <a:t>Tracking – 4 minutes</a:t>
            </a:r>
          </a:p>
          <a:p>
            <a:r>
              <a:rPr lang="en-US" dirty="0" smtClean="0"/>
              <a:t>Week Agenda – 1 minute</a:t>
            </a:r>
          </a:p>
          <a:p>
            <a:r>
              <a:rPr lang="en-US" dirty="0" smtClean="0"/>
              <a:t>Equations with Fractions INM – 8 minutes</a:t>
            </a:r>
          </a:p>
          <a:p>
            <a:r>
              <a:rPr lang="en-US" dirty="0" smtClean="0"/>
              <a:t>GP – 10 minutes</a:t>
            </a:r>
          </a:p>
          <a:p>
            <a:r>
              <a:rPr lang="en-US" dirty="0" smtClean="0"/>
              <a:t>IP – 12 minutes</a:t>
            </a:r>
          </a:p>
          <a:p>
            <a:r>
              <a:rPr lang="en-US" dirty="0" smtClean="0"/>
              <a:t>Exit Ticket – 5 minutes</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With Multi-Step Equations it can</a:t>
            </a:r>
            <a:br>
              <a:rPr lang="en-US" dirty="0" smtClean="0">
                <a:solidFill>
                  <a:schemeClr val="tx1"/>
                </a:solidFill>
                <a:effectLst/>
              </a:rPr>
            </a:br>
            <a:r>
              <a:rPr lang="en-US" dirty="0" smtClean="0">
                <a:solidFill>
                  <a:schemeClr val="tx1"/>
                </a:solidFill>
                <a:effectLst/>
              </a:rPr>
              <a:t> be hard to know where to start…. </a:t>
            </a:r>
            <a:br>
              <a:rPr lang="en-US" dirty="0" smtClean="0">
                <a:solidFill>
                  <a:schemeClr val="tx1"/>
                </a:solidFill>
                <a:effectLst/>
              </a:rPr>
            </a:br>
            <a:r>
              <a:rPr lang="en-US" dirty="0" smtClean="0">
                <a:solidFill>
                  <a:schemeClr val="tx1"/>
                </a:solidFill>
                <a:effectLst/>
              </a:rPr>
              <a:t>pretend it’s a party!</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You are the host - a.k.a. ‘X’</a:t>
            </a:r>
            <a:br>
              <a:rPr lang="en-US" dirty="0" smtClean="0"/>
            </a:br>
            <a:endParaRPr lang="en-US" dirty="0" smtClean="0"/>
          </a:p>
          <a:p>
            <a:r>
              <a:rPr lang="en-US" dirty="0" smtClean="0"/>
              <a:t>In what order do people leave a party</a:t>
            </a:r>
          </a:p>
          <a:p>
            <a:pPr lvl="1"/>
            <a:r>
              <a:rPr lang="en-US" dirty="0" smtClean="0"/>
              <a:t>Enemies </a:t>
            </a:r>
            <a:r>
              <a:rPr lang="en-US" sz="1600" i="1" dirty="0" smtClean="0"/>
              <a:t>(get rid of them to avoid trouble) – </a:t>
            </a:r>
            <a:r>
              <a:rPr lang="en-US" sz="1600" b="1" i="1" dirty="0" smtClean="0"/>
              <a:t>TOMORRROW!</a:t>
            </a:r>
          </a:p>
          <a:p>
            <a:pPr lvl="1"/>
            <a:r>
              <a:rPr lang="en-US" dirty="0" smtClean="0"/>
              <a:t>Acquaintances </a:t>
            </a:r>
            <a:r>
              <a:rPr lang="en-US" sz="2000" i="1" dirty="0" smtClean="0"/>
              <a:t>(after mingling with everyone, they usually leave early)]</a:t>
            </a:r>
          </a:p>
          <a:p>
            <a:pPr lvl="1"/>
            <a:r>
              <a:rPr lang="en-US" dirty="0" smtClean="0"/>
              <a:t>Friends </a:t>
            </a:r>
            <a:r>
              <a:rPr lang="en-US" sz="2000" i="1" dirty="0" smtClean="0"/>
              <a:t>(they hang out with the host a little longer)</a:t>
            </a:r>
          </a:p>
          <a:p>
            <a:pPr lvl="1"/>
            <a:r>
              <a:rPr lang="en-US" dirty="0" smtClean="0"/>
              <a:t>Family </a:t>
            </a:r>
            <a:r>
              <a:rPr lang="en-US" sz="2000" i="1" dirty="0" smtClean="0"/>
              <a:t>(if attending, they will stay to the end to help clean)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28600"/>
            <a:ext cx="7239000" cy="1371600"/>
          </a:xfrm>
        </p:spPr>
        <p:txBody>
          <a:bodyPr/>
          <a:lstStyle/>
          <a:p>
            <a:pPr algn="ctr"/>
            <a:r>
              <a:rPr lang="en-US" sz="4800" b="1" dirty="0"/>
              <a:t>Who is who?</a:t>
            </a:r>
            <a:br>
              <a:rPr lang="en-US" sz="4800" b="1" dirty="0"/>
            </a:br>
            <a:r>
              <a:rPr lang="en-US" sz="3600" dirty="0"/>
              <a:t>Consider our one-step equations</a:t>
            </a:r>
          </a:p>
        </p:txBody>
      </p:sp>
      <p:sp>
        <p:nvSpPr>
          <p:cNvPr id="11267" name="Rectangle 3"/>
          <p:cNvSpPr>
            <a:spLocks noGrp="1" noChangeArrowheads="1"/>
          </p:cNvSpPr>
          <p:nvPr>
            <p:ph type="body" sz="half" idx="1"/>
          </p:nvPr>
        </p:nvSpPr>
        <p:spPr>
          <a:xfrm>
            <a:off x="2133600" y="1981200"/>
            <a:ext cx="3048000" cy="4114800"/>
          </a:xfrm>
        </p:spPr>
        <p:txBody>
          <a:bodyPr/>
          <a:lstStyle/>
          <a:p>
            <a:pPr>
              <a:buFont typeface="Monotype Sorts" charset="2"/>
              <a:buNone/>
            </a:pPr>
            <a:r>
              <a:rPr lang="en-US" sz="2800"/>
              <a:t>2x = 8</a:t>
            </a:r>
          </a:p>
          <a:p>
            <a:pPr>
              <a:buFont typeface="Monotype Sorts" charset="2"/>
              <a:buNone/>
            </a:pPr>
            <a:endParaRPr lang="en-US" sz="2800"/>
          </a:p>
          <a:p>
            <a:pPr>
              <a:buFont typeface="Monotype Sorts" charset="2"/>
              <a:buNone/>
            </a:pPr>
            <a:endParaRPr lang="en-US" sz="2800"/>
          </a:p>
          <a:p>
            <a:pPr>
              <a:buFont typeface="Monotype Sorts" charset="2"/>
              <a:buNone/>
            </a:pPr>
            <a:endParaRPr lang="en-US" sz="2800"/>
          </a:p>
          <a:p>
            <a:pPr>
              <a:buFont typeface="Monotype Sorts" charset="2"/>
              <a:buNone/>
            </a:pPr>
            <a:r>
              <a:rPr lang="en-US" sz="2800"/>
              <a:t>x +3 = 15</a:t>
            </a:r>
          </a:p>
          <a:p>
            <a:pPr>
              <a:buFont typeface="Monotype Sorts" charset="2"/>
              <a:buNone/>
            </a:pPr>
            <a:endParaRPr lang="en-US" sz="2800"/>
          </a:p>
          <a:p>
            <a:pPr>
              <a:buFont typeface="Monotype Sorts" charset="2"/>
              <a:buNone/>
            </a:pPr>
            <a:r>
              <a:rPr lang="en-US" sz="2800"/>
              <a:t>x – 5 = 20              </a:t>
            </a:r>
          </a:p>
          <a:p>
            <a:pPr>
              <a:buFont typeface="Monotype Sorts" charset="2"/>
              <a:buNone/>
            </a:pPr>
            <a:endParaRPr lang="en-US" sz="2800"/>
          </a:p>
          <a:p>
            <a:pPr>
              <a:buFont typeface="Monotype Sorts" charset="2"/>
              <a:buNone/>
            </a:pPr>
            <a:endParaRPr lang="en-US" sz="2800"/>
          </a:p>
        </p:txBody>
      </p:sp>
      <p:graphicFrame>
        <p:nvGraphicFramePr>
          <p:cNvPr id="11268" name="Object 4"/>
          <p:cNvGraphicFramePr>
            <a:graphicFrameLocks noChangeAspect="1"/>
          </p:cNvGraphicFramePr>
          <p:nvPr>
            <p:ph sz="half" idx="2"/>
          </p:nvPr>
        </p:nvGraphicFramePr>
        <p:xfrm>
          <a:off x="2209800" y="2743200"/>
          <a:ext cx="1143000" cy="1041400"/>
        </p:xfrm>
        <a:graphic>
          <a:graphicData uri="http://schemas.openxmlformats.org/presentationml/2006/ole">
            <p:oleObj spid="_x0000_s63490" name="Equation" r:id="rId4" imgW="431640" imgH="393480" progId="Equation.3">
              <p:embed/>
            </p:oleObj>
          </a:graphicData>
        </a:graphic>
      </p:graphicFrame>
      <p:sp>
        <p:nvSpPr>
          <p:cNvPr id="11270" name="AutoShape 6"/>
          <p:cNvSpPr>
            <a:spLocks/>
          </p:cNvSpPr>
          <p:nvPr/>
        </p:nvSpPr>
        <p:spPr bwMode="auto">
          <a:xfrm>
            <a:off x="4953000" y="1905000"/>
            <a:ext cx="3962400" cy="1181100"/>
          </a:xfrm>
          <a:prstGeom prst="accentBorderCallout1">
            <a:avLst>
              <a:gd name="adj1" fmla="val 9676"/>
              <a:gd name="adj2" fmla="val -1921"/>
              <a:gd name="adj3" fmla="val 70968"/>
              <a:gd name="adj4" fmla="val -30769"/>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sz="2400"/>
              <a:t>FAMILY….right beside you…and </a:t>
            </a:r>
            <a:r>
              <a:rPr lang="en-US" sz="2400" i="1"/>
              <a:t>only</a:t>
            </a:r>
            <a:r>
              <a:rPr lang="en-US" sz="2400"/>
              <a:t> you… until the end!</a:t>
            </a:r>
          </a:p>
        </p:txBody>
      </p:sp>
      <p:sp>
        <p:nvSpPr>
          <p:cNvPr id="11271" name="AutoShape 7"/>
          <p:cNvSpPr>
            <a:spLocks/>
          </p:cNvSpPr>
          <p:nvPr/>
        </p:nvSpPr>
        <p:spPr bwMode="auto">
          <a:xfrm>
            <a:off x="4953000" y="4114800"/>
            <a:ext cx="3886200" cy="1676400"/>
          </a:xfrm>
          <a:prstGeom prst="accentBorderCallout1">
            <a:avLst>
              <a:gd name="adj1" fmla="val 6819"/>
              <a:gd name="adj2" fmla="val -1963"/>
              <a:gd name="adj3" fmla="val 44981"/>
              <a:gd name="adj4" fmla="val -18014"/>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sz="2400"/>
              <a:t>FRIENDS….they are close to you…they stay longer than some people, but not as long as family</a:t>
            </a:r>
          </a:p>
        </p:txBody>
      </p:sp>
      <p:sp>
        <p:nvSpPr>
          <p:cNvPr id="11273" name="AutoShape 9"/>
          <p:cNvSpPr>
            <a:spLocks/>
          </p:cNvSpPr>
          <p:nvPr/>
        </p:nvSpPr>
        <p:spPr bwMode="auto">
          <a:xfrm>
            <a:off x="3200400" y="1752600"/>
            <a:ext cx="533400" cy="1981200"/>
          </a:xfrm>
          <a:prstGeom prst="rightBrace">
            <a:avLst>
              <a:gd name="adj1" fmla="val 3095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5" name="AutoShape 11"/>
          <p:cNvSpPr>
            <a:spLocks/>
          </p:cNvSpPr>
          <p:nvPr/>
        </p:nvSpPr>
        <p:spPr bwMode="auto">
          <a:xfrm>
            <a:off x="3657600" y="3886200"/>
            <a:ext cx="533400" cy="1981200"/>
          </a:xfrm>
          <a:prstGeom prst="rightBrace">
            <a:avLst>
              <a:gd name="adj1" fmla="val 3095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a:t>Who are the acquaintances?</a:t>
            </a:r>
          </a:p>
        </p:txBody>
      </p:sp>
      <p:graphicFrame>
        <p:nvGraphicFramePr>
          <p:cNvPr id="28676" name="Object 4"/>
          <p:cNvGraphicFramePr>
            <a:graphicFrameLocks noChangeAspect="1"/>
          </p:cNvGraphicFramePr>
          <p:nvPr>
            <p:ph idx="1"/>
          </p:nvPr>
        </p:nvGraphicFramePr>
        <p:xfrm>
          <a:off x="3352800" y="1265237"/>
          <a:ext cx="3276600" cy="2087563"/>
        </p:xfrm>
        <a:graphic>
          <a:graphicData uri="http://schemas.openxmlformats.org/presentationml/2006/ole">
            <p:oleObj spid="_x0000_s67586" name="Equation" r:id="rId4" imgW="660240" imgH="393480" progId="Equation.3">
              <p:embed/>
            </p:oleObj>
          </a:graphicData>
        </a:graphic>
      </p:graphicFrame>
      <p:sp>
        <p:nvSpPr>
          <p:cNvPr id="28678" name="AutoShape 6"/>
          <p:cNvSpPr>
            <a:spLocks noChangeArrowheads="1"/>
          </p:cNvSpPr>
          <p:nvPr/>
        </p:nvSpPr>
        <p:spPr bwMode="auto">
          <a:xfrm>
            <a:off x="2133600" y="3687763"/>
            <a:ext cx="6781800" cy="2789237"/>
          </a:xfrm>
          <a:prstGeom prst="cloudCallout">
            <a:avLst>
              <a:gd name="adj1" fmla="val -9995"/>
              <a:gd name="adj2" fmla="val -70227"/>
            </a:avLst>
          </a:prstGeom>
          <a:solidFill>
            <a:schemeClr val="accent1"/>
          </a:solidFill>
          <a:ln w="9525">
            <a:solidFill>
              <a:schemeClr val="tx1"/>
            </a:solidFill>
            <a:round/>
            <a:headEnd/>
            <a:tailEnd/>
          </a:ln>
          <a:effectLst/>
        </p:spPr>
        <p:txBody>
          <a:bodyPr>
            <a:prstTxWarp prst="textNoShape">
              <a:avLst/>
            </a:prstTxWarp>
          </a:bodyPr>
          <a:lstStyle/>
          <a:p>
            <a:pPr algn="ctr"/>
            <a:r>
              <a:rPr lang="en-US" sz="2400" b="1" dirty="0">
                <a:effectLst>
                  <a:outerShdw blurRad="38100" dist="38100" dir="2700000" algn="tl">
                    <a:srgbClr val="000000"/>
                  </a:outerShdw>
                </a:effectLst>
              </a:rPr>
              <a:t>ACQUAINTANCE</a:t>
            </a:r>
            <a:r>
              <a:rPr lang="en-US" sz="2000" dirty="0"/>
              <a:t> – </a:t>
            </a:r>
          </a:p>
          <a:p>
            <a:pPr algn="ctr"/>
            <a:r>
              <a:rPr lang="en-US" sz="2000" dirty="0"/>
              <a:t>Because this number mingles with all other many parts of the equation instead of giving most of its attention to the host (</a:t>
            </a:r>
            <a:r>
              <a:rPr lang="en-US" sz="2000" dirty="0" err="1"/>
              <a:t>x</a:t>
            </a:r>
            <a:r>
              <a:rPr lang="en-US" sz="2000" dirty="0"/>
              <a:t>), it is not a friend…it is an acquaintance.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381000"/>
            <a:ext cx="6629400" cy="1143000"/>
          </a:xfrm>
        </p:spPr>
        <p:txBody>
          <a:bodyPr/>
          <a:lstStyle/>
          <a:p>
            <a:r>
              <a:rPr lang="en-US" dirty="0"/>
              <a:t>Identify all the Party-goers</a:t>
            </a:r>
          </a:p>
        </p:txBody>
      </p:sp>
      <p:graphicFrame>
        <p:nvGraphicFramePr>
          <p:cNvPr id="14340" name="Object 4"/>
          <p:cNvGraphicFramePr>
            <a:graphicFrameLocks noChangeAspect="1"/>
          </p:cNvGraphicFramePr>
          <p:nvPr>
            <p:ph idx="1"/>
          </p:nvPr>
        </p:nvGraphicFramePr>
        <p:xfrm>
          <a:off x="3733800" y="2743200"/>
          <a:ext cx="3581400" cy="2133600"/>
        </p:xfrm>
        <a:graphic>
          <a:graphicData uri="http://schemas.openxmlformats.org/presentationml/2006/ole">
            <p:oleObj spid="_x0000_s69634" name="Equation" r:id="rId4" imgW="660240" imgH="393480" progId="Equation.3">
              <p:embed/>
            </p:oleObj>
          </a:graphicData>
        </a:graphic>
      </p:graphicFrame>
      <p:sp>
        <p:nvSpPr>
          <p:cNvPr id="14343" name="AutoShape 7"/>
          <p:cNvSpPr>
            <a:spLocks noChangeArrowheads="1"/>
          </p:cNvSpPr>
          <p:nvPr/>
        </p:nvSpPr>
        <p:spPr bwMode="auto">
          <a:xfrm>
            <a:off x="4495800" y="5257800"/>
            <a:ext cx="3429000" cy="1143000"/>
          </a:xfrm>
          <a:prstGeom prst="cloudCallout">
            <a:avLst>
              <a:gd name="adj1" fmla="val -40324"/>
              <a:gd name="adj2" fmla="val -89444"/>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latin typeface="Arial" charset="0"/>
              </a:rPr>
              <a:t>ACQUAINTANCE</a:t>
            </a:r>
            <a:r>
              <a:rPr lang="en-US"/>
              <a:t> </a:t>
            </a:r>
          </a:p>
        </p:txBody>
      </p:sp>
      <p:sp>
        <p:nvSpPr>
          <p:cNvPr id="14344" name="AutoShape 8"/>
          <p:cNvSpPr>
            <a:spLocks noChangeArrowheads="1"/>
          </p:cNvSpPr>
          <p:nvPr/>
        </p:nvSpPr>
        <p:spPr bwMode="auto">
          <a:xfrm>
            <a:off x="5867400" y="1600200"/>
            <a:ext cx="3048000" cy="914400"/>
          </a:xfrm>
          <a:prstGeom prst="cloudCallout">
            <a:avLst>
              <a:gd name="adj1" fmla="val -44685"/>
              <a:gd name="adj2" fmla="val 75000"/>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latin typeface="Arial" charset="0"/>
              </a:rPr>
              <a:t>FRIEND</a:t>
            </a:r>
          </a:p>
        </p:txBody>
      </p:sp>
      <p:sp>
        <p:nvSpPr>
          <p:cNvPr id="14345" name="AutoShape 9"/>
          <p:cNvSpPr>
            <a:spLocks noChangeArrowheads="1"/>
          </p:cNvSpPr>
          <p:nvPr/>
        </p:nvSpPr>
        <p:spPr bwMode="auto">
          <a:xfrm>
            <a:off x="381000" y="1905000"/>
            <a:ext cx="2819400" cy="838200"/>
          </a:xfrm>
          <a:prstGeom prst="cloudCallout">
            <a:avLst>
              <a:gd name="adj1" fmla="val 66556"/>
              <a:gd name="adj2" fmla="val 87120"/>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latin typeface="Arial" charset="0"/>
              </a:rPr>
              <a:t>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anim calcmode="lin" valueType="num">
                                      <p:cBhvr additive="base">
                                        <p:cTn id="13" dur="500" fill="hold"/>
                                        <p:tgtEl>
                                          <p:spTgt spid="14344"/>
                                        </p:tgtEl>
                                        <p:attrNameLst>
                                          <p:attrName>ppt_x</p:attrName>
                                        </p:attrNameLst>
                                      </p:cBhvr>
                                      <p:tavLst>
                                        <p:tav tm="0">
                                          <p:val>
                                            <p:strVal val="#ppt_x"/>
                                          </p:val>
                                        </p:tav>
                                        <p:tav tm="100000">
                                          <p:val>
                                            <p:strVal val="#ppt_x"/>
                                          </p:val>
                                        </p:tav>
                                      </p:tavLst>
                                    </p:anim>
                                    <p:anim calcmode="lin" valueType="num">
                                      <p:cBhvr additive="base">
                                        <p:cTn id="1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additive="base">
                                        <p:cTn id="19" dur="500" fill="hold"/>
                                        <p:tgtEl>
                                          <p:spTgt spid="14345"/>
                                        </p:tgtEl>
                                        <p:attrNameLst>
                                          <p:attrName>ppt_x</p:attrName>
                                        </p:attrNameLst>
                                      </p:cBhvr>
                                      <p:tavLst>
                                        <p:tav tm="0">
                                          <p:val>
                                            <p:strVal val="#ppt_x"/>
                                          </p:val>
                                        </p:tav>
                                        <p:tav tm="100000">
                                          <p:val>
                                            <p:strVal val="#ppt_x"/>
                                          </p:val>
                                        </p:tav>
                                      </p:tavLst>
                                    </p:anim>
                                    <p:anim calcmode="lin" valueType="num">
                                      <p:cBhvr additive="base">
                                        <p:cTn id="20"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animBg="1"/>
      <p:bldP spid="143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457200"/>
            <a:ext cx="7772400" cy="1143000"/>
          </a:xfrm>
        </p:spPr>
        <p:txBody>
          <a:bodyPr>
            <a:normAutofit fontScale="90000"/>
          </a:bodyPr>
          <a:lstStyle/>
          <a:p>
            <a:pPr algn="ctr"/>
            <a:r>
              <a:rPr lang="en-US" sz="4000" dirty="0"/>
              <a:t>The equal sign is the door…who goes out the door first?</a:t>
            </a:r>
          </a:p>
        </p:txBody>
      </p:sp>
      <p:graphicFrame>
        <p:nvGraphicFramePr>
          <p:cNvPr id="17411" name="Object 3"/>
          <p:cNvGraphicFramePr>
            <a:graphicFrameLocks noChangeAspect="1"/>
          </p:cNvGraphicFramePr>
          <p:nvPr>
            <p:ph sz="half" idx="1"/>
          </p:nvPr>
        </p:nvGraphicFramePr>
        <p:xfrm>
          <a:off x="2514600" y="1905000"/>
          <a:ext cx="2819400" cy="1681163"/>
        </p:xfrm>
        <a:graphic>
          <a:graphicData uri="http://schemas.openxmlformats.org/presentationml/2006/ole">
            <p:oleObj spid="_x0000_s72706" name="Equation" r:id="rId4" imgW="660240" imgH="393480" progId="Equation.3">
              <p:embed/>
            </p:oleObj>
          </a:graphicData>
        </a:graphic>
      </p:graphicFrame>
      <p:graphicFrame>
        <p:nvGraphicFramePr>
          <p:cNvPr id="17415" name="Object 7"/>
          <p:cNvGraphicFramePr>
            <a:graphicFrameLocks noChangeAspect="1"/>
          </p:cNvGraphicFramePr>
          <p:nvPr>
            <p:ph sz="quarter" idx="2"/>
          </p:nvPr>
        </p:nvGraphicFramePr>
        <p:xfrm>
          <a:off x="5730875" y="3429000"/>
          <a:ext cx="3014663" cy="1265238"/>
        </p:xfrm>
        <a:graphic>
          <a:graphicData uri="http://schemas.openxmlformats.org/presentationml/2006/ole">
            <p:oleObj spid="_x0000_s72707" name="Equation" r:id="rId5" imgW="1028520" imgH="431640" progId="Equation.3">
              <p:embed/>
            </p:oleObj>
          </a:graphicData>
        </a:graphic>
      </p:graphicFrame>
      <p:sp>
        <p:nvSpPr>
          <p:cNvPr id="17412" name="AutoShape 4"/>
          <p:cNvSpPr>
            <a:spLocks noChangeArrowheads="1"/>
          </p:cNvSpPr>
          <p:nvPr/>
        </p:nvSpPr>
        <p:spPr bwMode="auto">
          <a:xfrm>
            <a:off x="0" y="3810000"/>
            <a:ext cx="3276600" cy="1371600"/>
          </a:xfrm>
          <a:prstGeom prst="cloudCallout">
            <a:avLst>
              <a:gd name="adj1" fmla="val 44477"/>
              <a:gd name="adj2" fmla="val -84838"/>
            </a:avLst>
          </a:prstGeom>
          <a:solidFill>
            <a:schemeClr val="accent1"/>
          </a:solidFill>
          <a:ln w="9525">
            <a:solidFill>
              <a:schemeClr val="tx1"/>
            </a:solidFill>
            <a:round/>
            <a:headEnd/>
            <a:tailEnd/>
          </a:ln>
          <a:effectLst/>
        </p:spPr>
        <p:txBody>
          <a:bodyPr>
            <a:prstTxWarp prst="textNoShape">
              <a:avLst/>
            </a:prstTxWarp>
          </a:bodyPr>
          <a:lstStyle/>
          <a:p>
            <a:pPr algn="ctr"/>
            <a:r>
              <a:rPr lang="en-US" sz="1600" b="1"/>
              <a:t>ACQUAINTANCE</a:t>
            </a:r>
            <a:r>
              <a:rPr lang="en-US"/>
              <a:t> – multiply each side of the equation by 3.</a:t>
            </a:r>
          </a:p>
        </p:txBody>
      </p:sp>
      <p:sp>
        <p:nvSpPr>
          <p:cNvPr id="17417" name="Text Box 9"/>
          <p:cNvSpPr txBox="1">
            <a:spLocks noChangeArrowheads="1"/>
          </p:cNvSpPr>
          <p:nvPr/>
        </p:nvSpPr>
        <p:spPr bwMode="auto">
          <a:xfrm>
            <a:off x="3962400" y="3733800"/>
            <a:ext cx="16764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work:</a:t>
            </a:r>
          </a:p>
        </p:txBody>
      </p:sp>
      <p:graphicFrame>
        <p:nvGraphicFramePr>
          <p:cNvPr id="17418" name="Object 10"/>
          <p:cNvGraphicFramePr>
            <a:graphicFrameLocks noChangeAspect="1"/>
          </p:cNvGraphicFramePr>
          <p:nvPr>
            <p:ph sz="quarter" idx="3"/>
          </p:nvPr>
        </p:nvGraphicFramePr>
        <p:xfrm>
          <a:off x="5867400" y="5410200"/>
          <a:ext cx="1892300" cy="481013"/>
        </p:xfrm>
        <a:graphic>
          <a:graphicData uri="http://schemas.openxmlformats.org/presentationml/2006/ole">
            <p:oleObj spid="_x0000_s72708" name="Equation" r:id="rId6" imgW="698400" imgH="177480" progId="Equation.3">
              <p:embed/>
            </p:oleObj>
          </a:graphicData>
        </a:graphic>
      </p:graphicFrame>
      <p:sp>
        <p:nvSpPr>
          <p:cNvPr id="17420" name="Text Box 12"/>
          <p:cNvSpPr txBox="1">
            <a:spLocks noChangeArrowheads="1"/>
          </p:cNvSpPr>
          <p:nvPr/>
        </p:nvSpPr>
        <p:spPr bwMode="auto">
          <a:xfrm>
            <a:off x="4495800" y="4800600"/>
            <a:ext cx="2667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result:</a:t>
            </a:r>
          </a:p>
        </p:txBody>
      </p:sp>
      <p:sp>
        <p:nvSpPr>
          <p:cNvPr id="17421" name="Text Box 13"/>
          <p:cNvSpPr txBox="1">
            <a:spLocks noChangeArrowheads="1"/>
          </p:cNvSpPr>
          <p:nvPr/>
        </p:nvSpPr>
        <p:spPr bwMode="auto">
          <a:xfrm>
            <a:off x="914400" y="6096000"/>
            <a:ext cx="7467600" cy="58477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3200" i="1" dirty="0"/>
              <a:t>We still have company... lets continue….</a:t>
            </a:r>
          </a:p>
        </p:txBody>
      </p:sp>
      <p:sp>
        <p:nvSpPr>
          <p:cNvPr id="10" name="Rectangle 9"/>
          <p:cNvSpPr/>
          <p:nvPr/>
        </p:nvSpPr>
        <p:spPr>
          <a:xfrm>
            <a:off x="0" y="1676400"/>
            <a:ext cx="2514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EXAMPLE 1:</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ppt_x"/>
                                          </p:val>
                                        </p:tav>
                                        <p:tav tm="100000">
                                          <p:val>
                                            <p:strVal val="#ppt_x"/>
                                          </p:val>
                                        </p:tav>
                                      </p:tavLst>
                                    </p:anim>
                                    <p:anim calcmode="lin" valueType="num">
                                      <p:cBhvr additive="base">
                                        <p:cTn id="14"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additive="base">
                                        <p:cTn id="19" dur="500" fill="hold"/>
                                        <p:tgtEl>
                                          <p:spTgt spid="17420"/>
                                        </p:tgtEl>
                                        <p:attrNameLst>
                                          <p:attrName>ppt_x</p:attrName>
                                        </p:attrNameLst>
                                      </p:cBhvr>
                                      <p:tavLst>
                                        <p:tav tm="0">
                                          <p:val>
                                            <p:strVal val="#ppt_x"/>
                                          </p:val>
                                        </p:tav>
                                        <p:tav tm="100000">
                                          <p:val>
                                            <p:strVal val="#ppt_x"/>
                                          </p:val>
                                        </p:tav>
                                      </p:tavLst>
                                    </p:anim>
                                    <p:anim calcmode="lin" valueType="num">
                                      <p:cBhvr additive="base">
                                        <p:cTn id="20"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8"/>
                                        </p:tgtEl>
                                        <p:attrNameLst>
                                          <p:attrName>style.visibility</p:attrName>
                                        </p:attrNameLst>
                                      </p:cBhvr>
                                      <p:to>
                                        <p:strVal val="visible"/>
                                      </p:to>
                                    </p:set>
                                    <p:anim calcmode="lin" valueType="num">
                                      <p:cBhvr additive="base">
                                        <p:cTn id="25" dur="500" fill="hold"/>
                                        <p:tgtEl>
                                          <p:spTgt spid="17418"/>
                                        </p:tgtEl>
                                        <p:attrNameLst>
                                          <p:attrName>ppt_x</p:attrName>
                                        </p:attrNameLst>
                                      </p:cBhvr>
                                      <p:tavLst>
                                        <p:tav tm="0">
                                          <p:val>
                                            <p:strVal val="#ppt_x"/>
                                          </p:val>
                                        </p:tav>
                                        <p:tav tm="100000">
                                          <p:val>
                                            <p:strVal val="#ppt_x"/>
                                          </p:val>
                                        </p:tav>
                                      </p:tavLst>
                                    </p:anim>
                                    <p:anim calcmode="lin" valueType="num">
                                      <p:cBhvr additive="base">
                                        <p:cTn id="26"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1"/>
                                        </p:tgtEl>
                                        <p:attrNameLst>
                                          <p:attrName>style.visibility</p:attrName>
                                        </p:attrNameLst>
                                      </p:cBhvr>
                                      <p:to>
                                        <p:strVal val="visible"/>
                                      </p:to>
                                    </p:set>
                                    <p:anim calcmode="lin" valueType="num">
                                      <p:cBhvr additive="base">
                                        <p:cTn id="31" dur="500" fill="hold"/>
                                        <p:tgtEl>
                                          <p:spTgt spid="17421"/>
                                        </p:tgtEl>
                                        <p:attrNameLst>
                                          <p:attrName>ppt_x</p:attrName>
                                        </p:attrNameLst>
                                      </p:cBhvr>
                                      <p:tavLst>
                                        <p:tav tm="0">
                                          <p:val>
                                            <p:strVal val="#ppt_x"/>
                                          </p:val>
                                        </p:tav>
                                        <p:tav tm="100000">
                                          <p:val>
                                            <p:strVal val="#ppt_x"/>
                                          </p:val>
                                        </p:tav>
                                      </p:tavLst>
                                    </p:anim>
                                    <p:anim calcmode="lin" valueType="num">
                                      <p:cBhvr additive="base">
                                        <p:cTn id="32"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20" grpId="0"/>
      <p:bldP spid="174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1143000"/>
          </a:xfrm>
        </p:spPr>
        <p:txBody>
          <a:bodyPr/>
          <a:lstStyle/>
          <a:p>
            <a:pPr algn="ctr"/>
            <a:r>
              <a:rPr lang="en-US" dirty="0"/>
              <a:t>Who is next to leave?</a:t>
            </a:r>
          </a:p>
        </p:txBody>
      </p:sp>
      <p:graphicFrame>
        <p:nvGraphicFramePr>
          <p:cNvPr id="21508" name="Object 4"/>
          <p:cNvGraphicFramePr>
            <a:graphicFrameLocks noChangeAspect="1"/>
          </p:cNvGraphicFramePr>
          <p:nvPr>
            <p:ph sz="half" idx="1"/>
          </p:nvPr>
        </p:nvGraphicFramePr>
        <p:xfrm>
          <a:off x="2286000" y="1447800"/>
          <a:ext cx="3352800" cy="854075"/>
        </p:xfrm>
        <a:graphic>
          <a:graphicData uri="http://schemas.openxmlformats.org/presentationml/2006/ole">
            <p:oleObj spid="_x0000_s74754" name="Equation" r:id="rId4" imgW="698400" imgH="177480" progId="Equation.3">
              <p:embed/>
            </p:oleObj>
          </a:graphicData>
        </a:graphic>
      </p:graphicFrame>
      <p:graphicFrame>
        <p:nvGraphicFramePr>
          <p:cNvPr id="21512" name="Object 8"/>
          <p:cNvGraphicFramePr>
            <a:graphicFrameLocks noChangeAspect="1"/>
          </p:cNvGraphicFramePr>
          <p:nvPr>
            <p:ph sz="quarter" idx="2"/>
          </p:nvPr>
        </p:nvGraphicFramePr>
        <p:xfrm>
          <a:off x="4876800" y="3403600"/>
          <a:ext cx="4038600" cy="787400"/>
        </p:xfrm>
        <a:graphic>
          <a:graphicData uri="http://schemas.openxmlformats.org/presentationml/2006/ole">
            <p:oleObj spid="_x0000_s74755" name="Equation" r:id="rId5" imgW="1104840" imgH="177480" progId="Equation.3">
              <p:embed/>
            </p:oleObj>
          </a:graphicData>
        </a:graphic>
      </p:graphicFrame>
      <p:sp>
        <p:nvSpPr>
          <p:cNvPr id="21510" name="AutoShape 6"/>
          <p:cNvSpPr>
            <a:spLocks noChangeArrowheads="1"/>
          </p:cNvSpPr>
          <p:nvPr/>
        </p:nvSpPr>
        <p:spPr bwMode="auto">
          <a:xfrm>
            <a:off x="1905000" y="2667000"/>
            <a:ext cx="2514600" cy="990600"/>
          </a:xfrm>
          <a:prstGeom prst="cloudCallout">
            <a:avLst>
              <a:gd name="adj1" fmla="val 27273"/>
              <a:gd name="adj2" fmla="val -90384"/>
            </a:avLst>
          </a:prstGeom>
          <a:solidFill>
            <a:schemeClr val="accent1"/>
          </a:solidFill>
          <a:ln w="9525">
            <a:solidFill>
              <a:schemeClr val="tx1"/>
            </a:solidFill>
            <a:round/>
            <a:headEnd/>
            <a:tailEnd/>
          </a:ln>
          <a:effectLst/>
        </p:spPr>
        <p:txBody>
          <a:bodyPr>
            <a:prstTxWarp prst="textNoShape">
              <a:avLst/>
            </a:prstTxWarp>
          </a:bodyPr>
          <a:lstStyle/>
          <a:p>
            <a:pPr algn="ctr"/>
            <a:r>
              <a:rPr lang="en-US" b="1"/>
              <a:t>Friends</a:t>
            </a:r>
            <a:r>
              <a:rPr lang="en-US"/>
              <a:t> – add 5 to each side.</a:t>
            </a:r>
          </a:p>
        </p:txBody>
      </p:sp>
      <p:sp>
        <p:nvSpPr>
          <p:cNvPr id="21511" name="Text Box 7"/>
          <p:cNvSpPr txBox="1">
            <a:spLocks noChangeArrowheads="1"/>
          </p:cNvSpPr>
          <p:nvPr/>
        </p:nvSpPr>
        <p:spPr bwMode="auto">
          <a:xfrm>
            <a:off x="4876800" y="2667000"/>
            <a:ext cx="16764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work:</a:t>
            </a:r>
          </a:p>
        </p:txBody>
      </p:sp>
      <p:graphicFrame>
        <p:nvGraphicFramePr>
          <p:cNvPr id="21514" name="Object 10"/>
          <p:cNvGraphicFramePr>
            <a:graphicFrameLocks noChangeAspect="1"/>
          </p:cNvGraphicFramePr>
          <p:nvPr>
            <p:ph sz="quarter" idx="3"/>
          </p:nvPr>
        </p:nvGraphicFramePr>
        <p:xfrm>
          <a:off x="4953000" y="4953000"/>
          <a:ext cx="2006600" cy="701675"/>
        </p:xfrm>
        <a:graphic>
          <a:graphicData uri="http://schemas.openxmlformats.org/presentationml/2006/ole">
            <p:oleObj spid="_x0000_s74756" name="Equation" r:id="rId6" imgW="507960" imgH="177480" progId="Equation.3">
              <p:embed/>
            </p:oleObj>
          </a:graphicData>
        </a:graphic>
      </p:graphicFrame>
      <p:sp>
        <p:nvSpPr>
          <p:cNvPr id="21516" name="Text Box 12"/>
          <p:cNvSpPr txBox="1">
            <a:spLocks noChangeArrowheads="1"/>
          </p:cNvSpPr>
          <p:nvPr/>
        </p:nvSpPr>
        <p:spPr bwMode="auto">
          <a:xfrm>
            <a:off x="4876800" y="4343400"/>
            <a:ext cx="1905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result:</a:t>
            </a:r>
          </a:p>
        </p:txBody>
      </p:sp>
      <p:sp>
        <p:nvSpPr>
          <p:cNvPr id="21517" name="Text Box 13"/>
          <p:cNvSpPr txBox="1">
            <a:spLocks noChangeArrowheads="1"/>
          </p:cNvSpPr>
          <p:nvPr/>
        </p:nvSpPr>
        <p:spPr bwMode="auto">
          <a:xfrm>
            <a:off x="609600" y="5650468"/>
            <a:ext cx="8229600" cy="1077218"/>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i="1"/>
              <a:t>All that is left is family…a familiar one-step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2"/>
                                        </p:tgtEl>
                                        <p:attrNameLst>
                                          <p:attrName>style.visibility</p:attrName>
                                        </p:attrNameLst>
                                      </p:cBhvr>
                                      <p:to>
                                        <p:strVal val="visible"/>
                                      </p:to>
                                    </p:set>
                                    <p:anim calcmode="lin" valueType="num">
                                      <p:cBhvr additive="base">
                                        <p:cTn id="13" dur="500" fill="hold"/>
                                        <p:tgtEl>
                                          <p:spTgt spid="21512"/>
                                        </p:tgtEl>
                                        <p:attrNameLst>
                                          <p:attrName>ppt_x</p:attrName>
                                        </p:attrNameLst>
                                      </p:cBhvr>
                                      <p:tavLst>
                                        <p:tav tm="0">
                                          <p:val>
                                            <p:strVal val="#ppt_x"/>
                                          </p:val>
                                        </p:tav>
                                        <p:tav tm="100000">
                                          <p:val>
                                            <p:strVal val="#ppt_x"/>
                                          </p:val>
                                        </p:tav>
                                      </p:tavLst>
                                    </p:anim>
                                    <p:anim calcmode="lin" valueType="num">
                                      <p:cBhvr additive="base">
                                        <p:cTn id="14"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6"/>
                                        </p:tgtEl>
                                        <p:attrNameLst>
                                          <p:attrName>style.visibility</p:attrName>
                                        </p:attrNameLst>
                                      </p:cBhvr>
                                      <p:to>
                                        <p:strVal val="visible"/>
                                      </p:to>
                                    </p:set>
                                    <p:anim calcmode="lin" valueType="num">
                                      <p:cBhvr additive="base">
                                        <p:cTn id="19" dur="500" fill="hold"/>
                                        <p:tgtEl>
                                          <p:spTgt spid="21516"/>
                                        </p:tgtEl>
                                        <p:attrNameLst>
                                          <p:attrName>ppt_x</p:attrName>
                                        </p:attrNameLst>
                                      </p:cBhvr>
                                      <p:tavLst>
                                        <p:tav tm="0">
                                          <p:val>
                                            <p:strVal val="#ppt_x"/>
                                          </p:val>
                                        </p:tav>
                                        <p:tav tm="100000">
                                          <p:val>
                                            <p:strVal val="#ppt_x"/>
                                          </p:val>
                                        </p:tav>
                                      </p:tavLst>
                                    </p:anim>
                                    <p:anim calcmode="lin" valueType="num">
                                      <p:cBhvr additive="base">
                                        <p:cTn id="20"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additive="base">
                                        <p:cTn id="25" dur="500" fill="hold"/>
                                        <p:tgtEl>
                                          <p:spTgt spid="21514"/>
                                        </p:tgtEl>
                                        <p:attrNameLst>
                                          <p:attrName>ppt_x</p:attrName>
                                        </p:attrNameLst>
                                      </p:cBhvr>
                                      <p:tavLst>
                                        <p:tav tm="0">
                                          <p:val>
                                            <p:strVal val="#ppt_x"/>
                                          </p:val>
                                        </p:tav>
                                        <p:tav tm="100000">
                                          <p:val>
                                            <p:strVal val="#ppt_x"/>
                                          </p:val>
                                        </p:tav>
                                      </p:tavLst>
                                    </p:anim>
                                    <p:anim calcmode="lin" valueType="num">
                                      <p:cBhvr additive="base">
                                        <p:cTn id="26"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7"/>
                                        </p:tgtEl>
                                        <p:attrNameLst>
                                          <p:attrName>style.visibility</p:attrName>
                                        </p:attrNameLst>
                                      </p:cBhvr>
                                      <p:to>
                                        <p:strVal val="visible"/>
                                      </p:to>
                                    </p:set>
                                    <p:anim calcmode="lin" valueType="num">
                                      <p:cBhvr additive="base">
                                        <p:cTn id="31" dur="500" fill="hold"/>
                                        <p:tgtEl>
                                          <p:spTgt spid="21517"/>
                                        </p:tgtEl>
                                        <p:attrNameLst>
                                          <p:attrName>ppt_x</p:attrName>
                                        </p:attrNameLst>
                                      </p:cBhvr>
                                      <p:tavLst>
                                        <p:tav tm="0">
                                          <p:val>
                                            <p:strVal val="#ppt_x"/>
                                          </p:val>
                                        </p:tav>
                                        <p:tav tm="100000">
                                          <p:val>
                                            <p:strVal val="#ppt_x"/>
                                          </p:val>
                                        </p:tav>
                                      </p:tavLst>
                                    </p:anim>
                                    <p:anim calcmode="lin" valueType="num">
                                      <p:cBhvr additive="base">
                                        <p:cTn id="32"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6" grpId="0"/>
      <p:bldP spid="215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(20/2), (11 </a:t>
            </a:r>
            <a:r>
              <a:rPr lang="en-US" dirty="0" err="1" smtClean="0"/>
              <a:t>x</a:t>
            </a:r>
            <a:r>
              <a:rPr lang="en-US" dirty="0" smtClean="0"/>
              <a:t> 2)     </a:t>
            </a:r>
            <a:endParaRPr lang="en-US" dirty="0"/>
          </a:p>
        </p:txBody>
      </p:sp>
      <p:sp>
        <p:nvSpPr>
          <p:cNvPr id="3" name="Content Placeholder 2"/>
          <p:cNvSpPr>
            <a:spLocks noGrp="1"/>
          </p:cNvSpPr>
          <p:nvPr>
            <p:ph idx="1"/>
          </p:nvPr>
        </p:nvSpPr>
        <p:spPr/>
        <p:txBody>
          <a:bodyPr/>
          <a:lstStyle/>
          <a:p>
            <a:r>
              <a:rPr lang="en-US" dirty="0" smtClean="0"/>
              <a:t>Pick up your guided notes and tracker and respond to the following </a:t>
            </a:r>
            <a:r>
              <a:rPr lang="en-US" b="1" dirty="0" smtClean="0"/>
              <a:t>SILENTLY &amp; INDEPENDENTLY:</a:t>
            </a:r>
          </a:p>
          <a:p>
            <a:pPr marL="514350" indent="-514350">
              <a:buFont typeface="+mj-lt"/>
              <a:buAutoNum type="arabicPeriod"/>
            </a:pPr>
            <a:r>
              <a:rPr lang="en-US" dirty="0" smtClean="0"/>
              <a:t>Solve for </a:t>
            </a:r>
            <a:r>
              <a:rPr lang="en-US" dirty="0" err="1" smtClean="0"/>
              <a:t>c</a:t>
            </a:r>
            <a:r>
              <a:rPr lang="en-US" dirty="0" smtClean="0"/>
              <a:t>.		-10 + ½c = 30</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Solve for </a:t>
            </a:r>
            <a:r>
              <a:rPr lang="en-US" dirty="0" err="1" smtClean="0"/>
              <a:t>x</a:t>
            </a:r>
            <a:r>
              <a:rPr lang="en-US" dirty="0" smtClean="0"/>
              <a:t>.		(4/x) – 20 = 40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57200"/>
            <a:ext cx="8305800" cy="1143000"/>
          </a:xfrm>
        </p:spPr>
        <p:txBody>
          <a:bodyPr>
            <a:noAutofit/>
          </a:bodyPr>
          <a:lstStyle/>
          <a:p>
            <a:pPr algn="ctr"/>
            <a:r>
              <a:rPr lang="en-US" sz="4000" b="1" dirty="0"/>
              <a:t>Clean up the party </a:t>
            </a:r>
            <a:r>
              <a:rPr lang="en-US" sz="4000" b="1" dirty="0" smtClean="0"/>
              <a:t>with </a:t>
            </a:r>
            <a:r>
              <a:rPr lang="en-US" sz="4000" b="1" dirty="0"/>
              <a:t>a family </a:t>
            </a:r>
            <a:r>
              <a:rPr lang="en-US" sz="4000" b="1" dirty="0" smtClean="0"/>
              <a:t>member!</a:t>
            </a:r>
            <a:endParaRPr lang="en-US" sz="4000" b="1" dirty="0"/>
          </a:p>
        </p:txBody>
      </p:sp>
      <p:graphicFrame>
        <p:nvGraphicFramePr>
          <p:cNvPr id="25604" name="Object 4"/>
          <p:cNvGraphicFramePr>
            <a:graphicFrameLocks noChangeAspect="1"/>
          </p:cNvGraphicFramePr>
          <p:nvPr>
            <p:ph sz="half" idx="1"/>
          </p:nvPr>
        </p:nvGraphicFramePr>
        <p:xfrm>
          <a:off x="2743200" y="1981200"/>
          <a:ext cx="2895600" cy="1012825"/>
        </p:xfrm>
        <a:graphic>
          <a:graphicData uri="http://schemas.openxmlformats.org/presentationml/2006/ole">
            <p:oleObj spid="_x0000_s76802" name="Equation" r:id="rId4" imgW="507960" imgH="177480" progId="Equation.3">
              <p:embed/>
            </p:oleObj>
          </a:graphicData>
        </a:graphic>
      </p:graphicFrame>
      <p:graphicFrame>
        <p:nvGraphicFramePr>
          <p:cNvPr id="25607" name="Object 7"/>
          <p:cNvGraphicFramePr>
            <a:graphicFrameLocks noChangeAspect="1"/>
          </p:cNvGraphicFramePr>
          <p:nvPr>
            <p:ph sz="quarter" idx="2"/>
          </p:nvPr>
        </p:nvGraphicFramePr>
        <p:xfrm>
          <a:off x="6122988" y="2967038"/>
          <a:ext cx="2182812" cy="1536700"/>
        </p:xfrm>
        <a:graphic>
          <a:graphicData uri="http://schemas.openxmlformats.org/presentationml/2006/ole">
            <p:oleObj spid="_x0000_s76803" name="Equation" r:id="rId5" imgW="558720" imgH="393480" progId="Equation.3">
              <p:embed/>
            </p:oleObj>
          </a:graphicData>
        </a:graphic>
      </p:graphicFrame>
      <p:sp>
        <p:nvSpPr>
          <p:cNvPr id="25606" name="AutoShape 6"/>
          <p:cNvSpPr>
            <a:spLocks noChangeArrowheads="1"/>
          </p:cNvSpPr>
          <p:nvPr/>
        </p:nvSpPr>
        <p:spPr bwMode="auto">
          <a:xfrm>
            <a:off x="838200" y="3429000"/>
            <a:ext cx="2514600" cy="1295400"/>
          </a:xfrm>
          <a:prstGeom prst="cloudCallout">
            <a:avLst>
              <a:gd name="adj1" fmla="val 32764"/>
              <a:gd name="adj2" fmla="val -88356"/>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dirty="0"/>
              <a:t>Family</a:t>
            </a:r>
            <a:r>
              <a:rPr lang="en-US" sz="2000" dirty="0"/>
              <a:t> – divide each side by 2</a:t>
            </a:r>
          </a:p>
        </p:txBody>
      </p:sp>
      <p:graphicFrame>
        <p:nvGraphicFramePr>
          <p:cNvPr id="25609" name="Object 9"/>
          <p:cNvGraphicFramePr>
            <a:graphicFrameLocks noChangeAspect="1"/>
          </p:cNvGraphicFramePr>
          <p:nvPr>
            <p:ph sz="quarter" idx="3"/>
          </p:nvPr>
        </p:nvGraphicFramePr>
        <p:xfrm>
          <a:off x="6096000" y="5029200"/>
          <a:ext cx="2057400" cy="900113"/>
        </p:xfrm>
        <a:graphic>
          <a:graphicData uri="http://schemas.openxmlformats.org/presentationml/2006/ole">
            <p:oleObj spid="_x0000_s76804" name="Equation" r:id="rId6" imgW="406080" imgH="177480" progId="Equation.3">
              <p:embed/>
            </p:oleObj>
          </a:graphicData>
        </a:graphic>
      </p:graphicFrame>
      <p:sp>
        <p:nvSpPr>
          <p:cNvPr id="25611" name="Text Box 11"/>
          <p:cNvSpPr txBox="1">
            <a:spLocks noChangeArrowheads="1"/>
          </p:cNvSpPr>
          <p:nvPr/>
        </p:nvSpPr>
        <p:spPr bwMode="auto">
          <a:xfrm>
            <a:off x="4343400" y="3048000"/>
            <a:ext cx="16764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work:</a:t>
            </a:r>
          </a:p>
        </p:txBody>
      </p:sp>
      <p:sp>
        <p:nvSpPr>
          <p:cNvPr id="25612" name="Text Box 12"/>
          <p:cNvSpPr txBox="1">
            <a:spLocks noChangeArrowheads="1"/>
          </p:cNvSpPr>
          <p:nvPr/>
        </p:nvSpPr>
        <p:spPr bwMode="auto">
          <a:xfrm>
            <a:off x="4343400" y="48006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result:</a:t>
            </a:r>
          </a:p>
        </p:txBody>
      </p:sp>
      <p:sp>
        <p:nvSpPr>
          <p:cNvPr id="25613" name="Text Box 13"/>
          <p:cNvSpPr txBox="1">
            <a:spLocks noChangeArrowheads="1"/>
          </p:cNvSpPr>
          <p:nvPr/>
        </p:nvSpPr>
        <p:spPr bwMode="auto">
          <a:xfrm>
            <a:off x="838200" y="5943600"/>
            <a:ext cx="7467600" cy="954107"/>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i="1" dirty="0"/>
              <a:t>Don’t forget to check your work with Order of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additive="base">
                                        <p:cTn id="13" dur="500" fill="hold"/>
                                        <p:tgtEl>
                                          <p:spTgt spid="25607"/>
                                        </p:tgtEl>
                                        <p:attrNameLst>
                                          <p:attrName>ppt_x</p:attrName>
                                        </p:attrNameLst>
                                      </p:cBhvr>
                                      <p:tavLst>
                                        <p:tav tm="0">
                                          <p:val>
                                            <p:strVal val="#ppt_x"/>
                                          </p:val>
                                        </p:tav>
                                        <p:tav tm="100000">
                                          <p:val>
                                            <p:strVal val="#ppt_x"/>
                                          </p:val>
                                        </p:tav>
                                      </p:tavLst>
                                    </p:anim>
                                    <p:anim calcmode="lin" valueType="num">
                                      <p:cBhvr additive="base">
                                        <p:cTn id="14"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9"/>
                                        </p:tgtEl>
                                        <p:attrNameLst>
                                          <p:attrName>style.visibility</p:attrName>
                                        </p:attrNameLst>
                                      </p:cBhvr>
                                      <p:to>
                                        <p:strVal val="visible"/>
                                      </p:to>
                                    </p:set>
                                    <p:anim calcmode="lin" valueType="num">
                                      <p:cBhvr additive="base">
                                        <p:cTn id="19" dur="500" fill="hold"/>
                                        <p:tgtEl>
                                          <p:spTgt spid="25609"/>
                                        </p:tgtEl>
                                        <p:attrNameLst>
                                          <p:attrName>ppt_x</p:attrName>
                                        </p:attrNameLst>
                                      </p:cBhvr>
                                      <p:tavLst>
                                        <p:tav tm="0">
                                          <p:val>
                                            <p:strVal val="#ppt_x"/>
                                          </p:val>
                                        </p:tav>
                                        <p:tav tm="100000">
                                          <p:val>
                                            <p:strVal val="#ppt_x"/>
                                          </p:val>
                                        </p:tav>
                                      </p:tavLst>
                                    </p:anim>
                                    <p:anim calcmode="lin" valueType="num">
                                      <p:cBhvr additive="base">
                                        <p:cTn id="20"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REMEMBER -  FOLLOW THE STEPS TO CLEAN UP THE PARTY!</a:t>
            </a:r>
            <a:endParaRPr lang="en-US" dirty="0"/>
          </a:p>
        </p:txBody>
      </p:sp>
      <p:sp>
        <p:nvSpPr>
          <p:cNvPr id="7" name="Content Placeholder 6"/>
          <p:cNvSpPr>
            <a:spLocks noGrp="1"/>
          </p:cNvSpPr>
          <p:nvPr>
            <p:ph idx="1"/>
          </p:nvPr>
        </p:nvSpPr>
        <p:spPr>
          <a:xfrm>
            <a:off x="457200" y="1600200"/>
            <a:ext cx="8229600" cy="5257800"/>
          </a:xfrm>
        </p:spPr>
        <p:txBody>
          <a:bodyPr>
            <a:normAutofit fontScale="77500" lnSpcReduction="20000"/>
          </a:bodyPr>
          <a:lstStyle/>
          <a:p>
            <a:pPr>
              <a:spcBef>
                <a:spcPct val="50000"/>
              </a:spcBef>
            </a:pPr>
            <a:r>
              <a:rPr lang="en-US" sz="4000" dirty="0" smtClean="0"/>
              <a:t>Steps:</a:t>
            </a:r>
          </a:p>
          <a:p>
            <a:pPr>
              <a:spcBef>
                <a:spcPct val="50000"/>
              </a:spcBef>
              <a:buFontTx/>
              <a:buAutoNum type="arabicPeriod"/>
            </a:pPr>
            <a:r>
              <a:rPr lang="en-US" sz="4000" dirty="0" smtClean="0"/>
              <a:t>Identify the party-goers</a:t>
            </a:r>
          </a:p>
          <a:p>
            <a:pPr>
              <a:spcBef>
                <a:spcPct val="50000"/>
              </a:spcBef>
              <a:buFontTx/>
              <a:buAutoNum type="arabicPeriod"/>
            </a:pPr>
            <a:r>
              <a:rPr lang="en-US" sz="4000" dirty="0" smtClean="0"/>
              <a:t>Eliminate party-goers in order</a:t>
            </a:r>
          </a:p>
          <a:p>
            <a:pPr lvl="1">
              <a:spcBef>
                <a:spcPct val="50000"/>
              </a:spcBef>
              <a:buFontTx/>
              <a:buAutoNum type="arabicPeriod"/>
            </a:pPr>
            <a:r>
              <a:rPr lang="en-US" sz="3600" dirty="0" smtClean="0"/>
              <a:t>Enemies</a:t>
            </a:r>
          </a:p>
          <a:p>
            <a:pPr lvl="1">
              <a:spcBef>
                <a:spcPct val="50000"/>
              </a:spcBef>
              <a:buFontTx/>
              <a:buAutoNum type="arabicPeriod"/>
            </a:pPr>
            <a:r>
              <a:rPr lang="en-US" sz="3600" dirty="0" smtClean="0"/>
              <a:t>Acquaintances</a:t>
            </a:r>
          </a:p>
          <a:p>
            <a:pPr lvl="1">
              <a:spcBef>
                <a:spcPct val="50000"/>
              </a:spcBef>
              <a:buFontTx/>
              <a:buAutoNum type="arabicPeriod"/>
            </a:pPr>
            <a:r>
              <a:rPr lang="en-US" sz="3600" dirty="0" smtClean="0"/>
              <a:t>Friends</a:t>
            </a:r>
          </a:p>
          <a:p>
            <a:pPr lvl="1">
              <a:spcBef>
                <a:spcPct val="50000"/>
              </a:spcBef>
              <a:buFontTx/>
              <a:buAutoNum type="arabicPeriod"/>
            </a:pPr>
            <a:r>
              <a:rPr lang="en-US" sz="3600" dirty="0" smtClean="0"/>
              <a:t>Family</a:t>
            </a:r>
          </a:p>
          <a:p>
            <a:pPr>
              <a:spcBef>
                <a:spcPct val="50000"/>
              </a:spcBef>
              <a:buFontTx/>
              <a:buAutoNum type="arabicPeriod"/>
            </a:pPr>
            <a:r>
              <a:rPr lang="en-US" sz="4000" dirty="0" smtClean="0"/>
              <a:t>Get </a:t>
            </a:r>
            <a:r>
              <a:rPr lang="en-US" sz="4000" dirty="0" err="1" smtClean="0"/>
              <a:t>x</a:t>
            </a:r>
            <a:r>
              <a:rPr lang="en-US" sz="4000" dirty="0" smtClean="0"/>
              <a:t> (the host) alone</a:t>
            </a:r>
          </a:p>
          <a:p>
            <a:pPr>
              <a:spcBef>
                <a:spcPct val="50000"/>
              </a:spcBef>
              <a:buFontTx/>
              <a:buAutoNum type="arabicPeriod"/>
            </a:pPr>
            <a:r>
              <a:rPr lang="en-US" sz="4000" dirty="0" smtClean="0"/>
              <a:t>Check your solution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Watch as I walk through another example.</a:t>
            </a:r>
          </a:p>
          <a:p>
            <a:r>
              <a:rPr lang="en-US" b="1" u="sng" dirty="0" smtClean="0"/>
              <a:t>Example 2:</a:t>
            </a:r>
            <a:endParaRPr lang="en-US" b="1" u="sng" dirty="0"/>
          </a:p>
        </p:txBody>
      </p:sp>
      <p:graphicFrame>
        <p:nvGraphicFramePr>
          <p:cNvPr id="79874" name="Object 2"/>
          <p:cNvGraphicFramePr>
            <a:graphicFrameLocks noChangeAspect="1"/>
          </p:cNvGraphicFramePr>
          <p:nvPr/>
        </p:nvGraphicFramePr>
        <p:xfrm>
          <a:off x="2971800" y="1828800"/>
          <a:ext cx="1816100" cy="1223963"/>
        </p:xfrm>
        <a:graphic>
          <a:graphicData uri="http://schemas.openxmlformats.org/presentationml/2006/ole">
            <p:oleObj spid="_x0000_s79874" name="Equation" r:id="rId3" imgW="583920" imgH="39348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Watch as I walk through one more example.</a:t>
            </a:r>
          </a:p>
          <a:p>
            <a:r>
              <a:rPr lang="en-US" b="1" u="sng" dirty="0" smtClean="0"/>
              <a:t>Example 3:</a:t>
            </a:r>
            <a:endParaRPr lang="en-US" b="1" u="sng" dirty="0"/>
          </a:p>
        </p:txBody>
      </p:sp>
      <p:graphicFrame>
        <p:nvGraphicFramePr>
          <p:cNvPr id="79874" name="Object 2"/>
          <p:cNvGraphicFramePr>
            <a:graphicFrameLocks noChangeAspect="1"/>
          </p:cNvGraphicFramePr>
          <p:nvPr/>
        </p:nvGraphicFramePr>
        <p:xfrm>
          <a:off x="2679700" y="1944688"/>
          <a:ext cx="2882900" cy="1144587"/>
        </p:xfrm>
        <a:graphic>
          <a:graphicData uri="http://schemas.openxmlformats.org/presentationml/2006/ole">
            <p:oleObj spid="_x0000_s80898" name="Equation" r:id="rId3" imgW="927100" imgH="3683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Walk me through this one.</a:t>
            </a:r>
          </a:p>
          <a:p>
            <a:r>
              <a:rPr lang="en-US" b="1" u="sng" dirty="0" smtClean="0"/>
              <a:t>Example 4:</a:t>
            </a:r>
            <a:endParaRPr lang="en-US" b="1" u="sng" dirty="0"/>
          </a:p>
        </p:txBody>
      </p:sp>
      <p:graphicFrame>
        <p:nvGraphicFramePr>
          <p:cNvPr id="79874" name="Object 2"/>
          <p:cNvGraphicFramePr>
            <a:graphicFrameLocks noChangeAspect="1"/>
          </p:cNvGraphicFramePr>
          <p:nvPr/>
        </p:nvGraphicFramePr>
        <p:xfrm>
          <a:off x="2974975" y="1844675"/>
          <a:ext cx="2290763" cy="1736725"/>
        </p:xfrm>
        <a:graphic>
          <a:graphicData uri="http://schemas.openxmlformats.org/presentationml/2006/ole">
            <p:oleObj spid="_x0000_s81922" name="Equation" r:id="rId3" imgW="736600" imgH="5588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Walk me through this one.</a:t>
            </a:r>
          </a:p>
          <a:p>
            <a:r>
              <a:rPr lang="en-US" b="1" u="sng" dirty="0" smtClean="0"/>
              <a:t>Example 5:</a:t>
            </a:r>
            <a:endParaRPr lang="en-US" b="1" u="sng" dirty="0"/>
          </a:p>
        </p:txBody>
      </p:sp>
      <p:graphicFrame>
        <p:nvGraphicFramePr>
          <p:cNvPr id="79874" name="Object 2"/>
          <p:cNvGraphicFramePr>
            <a:graphicFrameLocks noChangeAspect="1"/>
          </p:cNvGraphicFramePr>
          <p:nvPr/>
        </p:nvGraphicFramePr>
        <p:xfrm>
          <a:off x="2876550" y="2139950"/>
          <a:ext cx="2487613" cy="1144588"/>
        </p:xfrm>
        <a:graphic>
          <a:graphicData uri="http://schemas.openxmlformats.org/presentationml/2006/ole">
            <p:oleObj spid="_x0000_s82946" name="Equation" r:id="rId3" imgW="800100" imgH="3683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with your partner.</a:t>
            </a:r>
          </a:p>
          <a:p>
            <a:r>
              <a:rPr lang="en-US" b="1" u="sng" dirty="0" smtClean="0"/>
              <a:t>Example 6:</a:t>
            </a:r>
            <a:endParaRPr lang="en-US" b="1" u="sng" dirty="0"/>
          </a:p>
        </p:txBody>
      </p:sp>
      <p:graphicFrame>
        <p:nvGraphicFramePr>
          <p:cNvPr id="79874" name="Object 2"/>
          <p:cNvGraphicFramePr>
            <a:graphicFrameLocks noChangeAspect="1"/>
          </p:cNvGraphicFramePr>
          <p:nvPr/>
        </p:nvGraphicFramePr>
        <p:xfrm>
          <a:off x="3014663" y="2139950"/>
          <a:ext cx="2211387" cy="1144588"/>
        </p:xfrm>
        <a:graphic>
          <a:graphicData uri="http://schemas.openxmlformats.org/presentationml/2006/ole">
            <p:oleObj spid="_x0000_s83970" name="Equation" r:id="rId3" imgW="711200" imgH="3683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with your partner.</a:t>
            </a:r>
          </a:p>
          <a:p>
            <a:r>
              <a:rPr lang="en-US" b="1" u="sng" dirty="0" smtClean="0"/>
              <a:t>Example 7:</a:t>
            </a:r>
            <a:endParaRPr lang="en-US" b="1" u="sng" dirty="0"/>
          </a:p>
        </p:txBody>
      </p:sp>
      <p:graphicFrame>
        <p:nvGraphicFramePr>
          <p:cNvPr id="79874" name="Object 2"/>
          <p:cNvGraphicFramePr>
            <a:graphicFrameLocks noChangeAspect="1"/>
          </p:cNvGraphicFramePr>
          <p:nvPr/>
        </p:nvGraphicFramePr>
        <p:xfrm>
          <a:off x="2995613" y="2139950"/>
          <a:ext cx="2251075" cy="1144588"/>
        </p:xfrm>
        <a:graphic>
          <a:graphicData uri="http://schemas.openxmlformats.org/presentationml/2006/ole">
            <p:oleObj spid="_x0000_s84994" name="Equation" r:id="rId3" imgW="723900" imgH="3683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with your partner.</a:t>
            </a:r>
          </a:p>
          <a:p>
            <a:r>
              <a:rPr lang="en-US" b="1" u="sng" dirty="0" smtClean="0"/>
              <a:t>Example 8:</a:t>
            </a:r>
            <a:endParaRPr lang="en-US" b="1" u="sng" dirty="0"/>
          </a:p>
        </p:txBody>
      </p:sp>
      <p:graphicFrame>
        <p:nvGraphicFramePr>
          <p:cNvPr id="79874" name="Object 2"/>
          <p:cNvGraphicFramePr>
            <a:graphicFrameLocks noChangeAspect="1"/>
          </p:cNvGraphicFramePr>
          <p:nvPr/>
        </p:nvGraphicFramePr>
        <p:xfrm>
          <a:off x="2838450" y="2139950"/>
          <a:ext cx="2566988" cy="1144588"/>
        </p:xfrm>
        <a:graphic>
          <a:graphicData uri="http://schemas.openxmlformats.org/presentationml/2006/ole">
            <p:oleObj spid="_x0000_s86018" name="Equation" r:id="rId3" imgW="825500" imgH="3683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on your own.</a:t>
            </a:r>
          </a:p>
          <a:p>
            <a:r>
              <a:rPr lang="en-US" b="1" u="sng" dirty="0" smtClean="0"/>
              <a:t>Example 9:</a:t>
            </a:r>
            <a:endParaRPr lang="en-US" b="1" u="sng" dirty="0"/>
          </a:p>
        </p:txBody>
      </p:sp>
      <p:graphicFrame>
        <p:nvGraphicFramePr>
          <p:cNvPr id="79874" name="Object 2"/>
          <p:cNvGraphicFramePr>
            <a:graphicFrameLocks noChangeAspect="1"/>
          </p:cNvGraphicFramePr>
          <p:nvPr/>
        </p:nvGraphicFramePr>
        <p:xfrm>
          <a:off x="2838450" y="2120900"/>
          <a:ext cx="2566988" cy="1184275"/>
        </p:xfrm>
        <a:graphic>
          <a:graphicData uri="http://schemas.openxmlformats.org/presentationml/2006/ole">
            <p:oleObj spid="_x0000_s87042" name="Equation" r:id="rId3" imgW="825500" imgH="381000" progId="Equation.3">
              <p:embed/>
            </p:oleObj>
          </a:graphicData>
        </a:graphic>
      </p:graphicFrame>
      <p:sp>
        <p:nvSpPr>
          <p:cNvPr id="5" name="Text Box 13"/>
          <p:cNvSpPr txBox="1">
            <a:spLocks noChangeArrowheads="1"/>
          </p:cNvSpPr>
          <p:nvPr/>
        </p:nvSpPr>
        <p:spPr bwMode="auto">
          <a:xfrm>
            <a:off x="5638800" y="1828800"/>
            <a:ext cx="3810000" cy="22256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Steps:</a:t>
            </a:r>
          </a:p>
          <a:p>
            <a:pPr marL="342900" indent="-342900">
              <a:spcBef>
                <a:spcPct val="50000"/>
              </a:spcBef>
              <a:buFontTx/>
              <a:buAutoNum type="arabicPeriod"/>
            </a:pPr>
            <a:r>
              <a:rPr lang="en-US" sz="2000" dirty="0"/>
              <a:t>Identify the party-goers</a:t>
            </a:r>
          </a:p>
          <a:p>
            <a:pPr marL="342900" indent="-342900">
              <a:spcBef>
                <a:spcPct val="50000"/>
              </a:spcBef>
              <a:buFontTx/>
              <a:buAutoNum type="arabicPeriod"/>
            </a:pPr>
            <a:r>
              <a:rPr lang="en-US" sz="2000" dirty="0"/>
              <a:t>Eliminate party-goers in order</a:t>
            </a:r>
          </a:p>
          <a:p>
            <a:pPr marL="342900" indent="-342900">
              <a:spcBef>
                <a:spcPct val="50000"/>
              </a:spcBef>
              <a:buFontTx/>
              <a:buAutoNum type="arabicPeriod"/>
            </a:pPr>
            <a:r>
              <a:rPr lang="en-US" sz="2000" dirty="0"/>
              <a:t>Get </a:t>
            </a:r>
            <a:r>
              <a:rPr lang="en-US" sz="2000" dirty="0" err="1"/>
              <a:t>x</a:t>
            </a:r>
            <a:r>
              <a:rPr lang="en-US" sz="2000" dirty="0"/>
              <a:t> (the host) alone</a:t>
            </a:r>
          </a:p>
          <a:p>
            <a:pPr marL="342900" indent="-342900">
              <a:spcBef>
                <a:spcPct val="50000"/>
              </a:spcBef>
              <a:buFontTx/>
              <a:buAutoNum type="arabicPeriod"/>
            </a:pPr>
            <a:r>
              <a:rPr lang="en-US" sz="2000" dirty="0"/>
              <a:t>Check your solution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 Make Up Work Reminders</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b="1" dirty="0" smtClean="0"/>
              <a:t>STILL MISSING!</a:t>
            </a:r>
            <a:r>
              <a:rPr lang="en-US" dirty="0" smtClean="0"/>
              <a:t> – letter issued with report cards &amp; Stanford Math letters!</a:t>
            </a:r>
          </a:p>
          <a:p>
            <a:r>
              <a:rPr lang="en-US" b="1" dirty="0" smtClean="0"/>
              <a:t>MISSING WORK!</a:t>
            </a:r>
            <a:r>
              <a:rPr lang="en-US" dirty="0" smtClean="0"/>
              <a:t> – Post along the back wall. All work is deducted 10% after every day it is late. After 10 days, the work can no longer be turned in. Check now so it doesn’t affect your grade later and you can’t make it up!</a:t>
            </a:r>
          </a:p>
          <a:p>
            <a:r>
              <a:rPr lang="en-US" b="1" dirty="0" smtClean="0"/>
              <a:t>RETAKING QUIZZES!</a:t>
            </a:r>
            <a:r>
              <a:rPr lang="en-US" dirty="0" smtClean="0"/>
              <a:t> – If all your homework is not turned in for the topics covered on the quiz, you MAY NOT retake a quiz. Prepare yourself adequately and you will more than likely not need to retake a quiz!</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on your own.</a:t>
            </a:r>
          </a:p>
          <a:p>
            <a:r>
              <a:rPr lang="en-US" b="1" u="sng" dirty="0" smtClean="0"/>
              <a:t>Example 10:</a:t>
            </a:r>
            <a:endParaRPr lang="en-US" b="1" u="sng" dirty="0"/>
          </a:p>
        </p:txBody>
      </p:sp>
      <p:graphicFrame>
        <p:nvGraphicFramePr>
          <p:cNvPr id="79874" name="Object 2"/>
          <p:cNvGraphicFramePr>
            <a:graphicFrameLocks noChangeAspect="1"/>
          </p:cNvGraphicFramePr>
          <p:nvPr/>
        </p:nvGraphicFramePr>
        <p:xfrm>
          <a:off x="3055938" y="2139950"/>
          <a:ext cx="3079750" cy="1146175"/>
        </p:xfrm>
        <a:graphic>
          <a:graphicData uri="http://schemas.openxmlformats.org/presentationml/2006/ole">
            <p:oleObj spid="_x0000_s88066" name="Equation" r:id="rId3" imgW="990600" imgH="3683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on your own.</a:t>
            </a:r>
          </a:p>
          <a:p>
            <a:r>
              <a:rPr lang="en-US" b="1" u="sng" dirty="0" smtClean="0"/>
              <a:t>Example 11:</a:t>
            </a:r>
            <a:endParaRPr lang="en-US" b="1" u="sng" dirty="0"/>
          </a:p>
        </p:txBody>
      </p:sp>
      <p:graphicFrame>
        <p:nvGraphicFramePr>
          <p:cNvPr id="79874" name="Object 2"/>
          <p:cNvGraphicFramePr>
            <a:graphicFrameLocks noChangeAspect="1"/>
          </p:cNvGraphicFramePr>
          <p:nvPr/>
        </p:nvGraphicFramePr>
        <p:xfrm>
          <a:off x="3095625" y="2139950"/>
          <a:ext cx="3000375" cy="1146175"/>
        </p:xfrm>
        <a:graphic>
          <a:graphicData uri="http://schemas.openxmlformats.org/presentationml/2006/ole">
            <p:oleObj spid="_x0000_s89090" name="Equation" r:id="rId3" imgW="965200" imgH="36830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Work on this one on your own.</a:t>
            </a:r>
          </a:p>
          <a:p>
            <a:r>
              <a:rPr lang="en-US" b="1" u="sng" dirty="0" smtClean="0"/>
              <a:t>Example 12:</a:t>
            </a:r>
            <a:endParaRPr lang="en-US" b="1" u="sng" dirty="0"/>
          </a:p>
        </p:txBody>
      </p:sp>
      <p:graphicFrame>
        <p:nvGraphicFramePr>
          <p:cNvPr id="79874" name="Object 2"/>
          <p:cNvGraphicFramePr>
            <a:graphicFrameLocks noChangeAspect="1"/>
          </p:cNvGraphicFramePr>
          <p:nvPr/>
        </p:nvGraphicFramePr>
        <p:xfrm>
          <a:off x="3213100" y="2139950"/>
          <a:ext cx="2763838" cy="1146175"/>
        </p:xfrm>
        <a:graphic>
          <a:graphicData uri="http://schemas.openxmlformats.org/presentationml/2006/ole">
            <p:oleObj spid="_x0000_s90114" name="Equation" r:id="rId3" imgW="889000" imgH="3683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a:xfrm>
            <a:off x="498474" y="2103437"/>
            <a:ext cx="7556313" cy="4144963"/>
          </a:xfrm>
        </p:spPr>
        <p:txBody>
          <a:bodyPr>
            <a:normAutofit fontScale="92500" lnSpcReduction="20000"/>
          </a:bodyPr>
          <a:lstStyle/>
          <a:p>
            <a:r>
              <a:rPr lang="en-US" sz="3200" dirty="0" smtClean="0"/>
              <a:t>Each of you will complete your exit ticket on a note card. </a:t>
            </a:r>
          </a:p>
          <a:p>
            <a:r>
              <a:rPr lang="en-US" sz="3200" dirty="0" smtClean="0"/>
              <a:t>You will complete the exit ticket in 5 minutes and it must be turned in before you can exit the classroom.</a:t>
            </a:r>
          </a:p>
          <a:p>
            <a:r>
              <a:rPr lang="en-US" sz="3200" dirty="0" smtClean="0"/>
              <a:t>You must work </a:t>
            </a:r>
            <a:r>
              <a:rPr lang="en-US" sz="3200" b="1" dirty="0" smtClean="0"/>
              <a:t>SILENTLY</a:t>
            </a:r>
            <a:r>
              <a:rPr lang="en-US" sz="3200" dirty="0" smtClean="0"/>
              <a:t> and </a:t>
            </a:r>
            <a:r>
              <a:rPr lang="en-US" sz="3200" b="1" dirty="0" smtClean="0"/>
              <a:t>INDEPENDENTLY.</a:t>
            </a:r>
          </a:p>
          <a:p>
            <a:pPr>
              <a:buNone/>
            </a:pPr>
            <a:endParaRPr lang="en-US" sz="3200" dirty="0" smtClean="0"/>
          </a:p>
          <a:p>
            <a:r>
              <a:rPr lang="en-US" sz="3200" dirty="0" smtClean="0"/>
              <a:t>HOMEWORK – Worksheet</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a:buNone/>
            </a:pPr>
            <a:endParaRPr lang="en-US" dirty="0"/>
          </a:p>
          <a:p>
            <a:r>
              <a:rPr lang="en-US" dirty="0"/>
              <a:t>HOMEWORK – Worksheet</a:t>
            </a:r>
          </a:p>
          <a:p>
            <a:pPr marL="514350" indent="-51435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(100/10),  (5</a:t>
            </a:r>
            <a:r>
              <a:rPr lang="en-US" baseline="30000" dirty="0" smtClean="0"/>
              <a:t>2</a:t>
            </a:r>
            <a:r>
              <a:rPr lang="en-US" dirty="0" smtClean="0"/>
              <a:t> – 2)</a:t>
            </a:r>
            <a:endParaRPr lang="en-US" dirty="0"/>
          </a:p>
        </p:txBody>
      </p:sp>
      <p:sp>
        <p:nvSpPr>
          <p:cNvPr id="3" name="Content Placeholder 2"/>
          <p:cNvSpPr>
            <a:spLocks noGrp="1"/>
          </p:cNvSpPr>
          <p:nvPr>
            <p:ph idx="1"/>
          </p:nvPr>
        </p:nvSpPr>
        <p:spPr/>
        <p:txBody>
          <a:bodyPr/>
          <a:lstStyle/>
          <a:p>
            <a:r>
              <a:rPr lang="en-US" dirty="0" smtClean="0"/>
              <a:t>Please respond to the following on your guides notes </a:t>
            </a:r>
            <a:r>
              <a:rPr lang="en-US" b="1" dirty="0" smtClean="0"/>
              <a:t>SILENTLY &amp; INDEPENDENTLY:</a:t>
            </a:r>
          </a:p>
          <a:p>
            <a:pPr marL="514350" indent="-514350">
              <a:buFont typeface="+mj-lt"/>
              <a:buAutoNum type="arabicPeriod"/>
            </a:pPr>
            <a:r>
              <a:rPr lang="en-US" dirty="0" smtClean="0"/>
              <a:t>Solve for </a:t>
            </a:r>
            <a:r>
              <a:rPr lang="en-US" dirty="0" err="1" smtClean="0"/>
              <a:t>x</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Solve for </a:t>
            </a:r>
            <a:r>
              <a:rPr lang="en-US" dirty="0" err="1" smtClean="0"/>
              <a:t>x</a:t>
            </a:r>
            <a:r>
              <a:rPr lang="en-US" dirty="0" smtClean="0"/>
              <a:t>.</a:t>
            </a:r>
            <a:endParaRPr lang="en-US" dirty="0"/>
          </a:p>
        </p:txBody>
      </p:sp>
      <p:graphicFrame>
        <p:nvGraphicFramePr>
          <p:cNvPr id="94210" name="Object 2"/>
          <p:cNvGraphicFramePr>
            <a:graphicFrameLocks noChangeAspect="1"/>
          </p:cNvGraphicFramePr>
          <p:nvPr/>
        </p:nvGraphicFramePr>
        <p:xfrm>
          <a:off x="3498850" y="2713038"/>
          <a:ext cx="2368550" cy="1146175"/>
        </p:xfrm>
        <a:graphic>
          <a:graphicData uri="http://schemas.openxmlformats.org/presentationml/2006/ole">
            <p:oleObj spid="_x0000_s94210" name="Equation" r:id="rId3" imgW="762000" imgH="368300" progId="Equation.3">
              <p:embed/>
            </p:oleObj>
          </a:graphicData>
        </a:graphic>
      </p:graphicFrame>
      <p:graphicFrame>
        <p:nvGraphicFramePr>
          <p:cNvPr id="94211" name="Object 3"/>
          <p:cNvGraphicFramePr>
            <a:graphicFrameLocks noChangeAspect="1"/>
          </p:cNvGraphicFramePr>
          <p:nvPr/>
        </p:nvGraphicFramePr>
        <p:xfrm>
          <a:off x="3394075" y="4979988"/>
          <a:ext cx="3159125" cy="1146175"/>
        </p:xfrm>
        <a:graphic>
          <a:graphicData uri="http://schemas.openxmlformats.org/presentationml/2006/ole">
            <p:oleObj spid="_x0000_s94211" name="Equation" r:id="rId4" imgW="1016000" imgH="3683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sz="7200" dirty="0" smtClean="0"/>
              <a:t>SWBAT solve a multi-step equation by getting rid of the enemies.</a:t>
            </a:r>
            <a:endParaRPr lang="en-US" sz="7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With Multi-Step Equations it can</a:t>
            </a:r>
            <a:br>
              <a:rPr lang="en-US" dirty="0" smtClean="0">
                <a:solidFill>
                  <a:schemeClr val="tx1"/>
                </a:solidFill>
                <a:effectLst/>
              </a:rPr>
            </a:br>
            <a:r>
              <a:rPr lang="en-US" dirty="0" smtClean="0">
                <a:solidFill>
                  <a:schemeClr val="tx1"/>
                </a:solidFill>
                <a:effectLst/>
              </a:rPr>
              <a:t> be hard to know where to start…. </a:t>
            </a:r>
            <a:br>
              <a:rPr lang="en-US" dirty="0" smtClean="0">
                <a:solidFill>
                  <a:schemeClr val="tx1"/>
                </a:solidFill>
                <a:effectLst/>
              </a:rPr>
            </a:br>
            <a:r>
              <a:rPr lang="en-US" dirty="0" smtClean="0">
                <a:solidFill>
                  <a:schemeClr val="tx1"/>
                </a:solidFill>
                <a:effectLst/>
              </a:rPr>
              <a:t>pretend it’s a party!</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You are the host - a.k.a. ‘X’</a:t>
            </a:r>
            <a:br>
              <a:rPr lang="en-US" dirty="0" smtClean="0"/>
            </a:br>
            <a:endParaRPr lang="en-US" dirty="0" smtClean="0"/>
          </a:p>
          <a:p>
            <a:r>
              <a:rPr lang="en-US" dirty="0" smtClean="0"/>
              <a:t>In what order do people leave a party</a:t>
            </a:r>
          </a:p>
          <a:p>
            <a:pPr lvl="1"/>
            <a:r>
              <a:rPr lang="en-US" dirty="0" smtClean="0"/>
              <a:t>Enemies </a:t>
            </a:r>
            <a:r>
              <a:rPr lang="en-US" sz="1600" i="1" dirty="0" smtClean="0"/>
              <a:t>(get rid of them to avoid trouble) – </a:t>
            </a:r>
            <a:r>
              <a:rPr lang="en-US" sz="1600" b="1" i="1" dirty="0" smtClean="0"/>
              <a:t>TOMORRROW!</a:t>
            </a:r>
          </a:p>
          <a:p>
            <a:pPr lvl="1"/>
            <a:r>
              <a:rPr lang="en-US" dirty="0" smtClean="0"/>
              <a:t>Acquaintances </a:t>
            </a:r>
            <a:r>
              <a:rPr lang="en-US" sz="2000" i="1" dirty="0" smtClean="0"/>
              <a:t>(after mingling with everyone, they usually leave early)]</a:t>
            </a:r>
          </a:p>
          <a:p>
            <a:pPr lvl="1"/>
            <a:r>
              <a:rPr lang="en-US" dirty="0" smtClean="0"/>
              <a:t>Friends </a:t>
            </a:r>
            <a:r>
              <a:rPr lang="en-US" sz="2000" i="1" dirty="0" smtClean="0"/>
              <a:t>(they hang out with the host a little longer)</a:t>
            </a:r>
          </a:p>
          <a:p>
            <a:pPr lvl="1"/>
            <a:r>
              <a:rPr lang="en-US" dirty="0" smtClean="0"/>
              <a:t>Family </a:t>
            </a:r>
            <a:r>
              <a:rPr lang="en-US" sz="2000" i="1" dirty="0" smtClean="0"/>
              <a:t>(if attending, they will stay to the end to help clean)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28600"/>
            <a:ext cx="7239000" cy="1371600"/>
          </a:xfrm>
        </p:spPr>
        <p:txBody>
          <a:bodyPr/>
          <a:lstStyle/>
          <a:p>
            <a:pPr algn="ctr"/>
            <a:r>
              <a:rPr lang="en-US" sz="4800" b="1" dirty="0"/>
              <a:t>Who is who?</a:t>
            </a:r>
            <a:br>
              <a:rPr lang="en-US" sz="4800" b="1" dirty="0"/>
            </a:br>
            <a:r>
              <a:rPr lang="en-US" sz="3600" dirty="0"/>
              <a:t>Consider our one-step equations</a:t>
            </a:r>
          </a:p>
        </p:txBody>
      </p:sp>
      <p:sp>
        <p:nvSpPr>
          <p:cNvPr id="11267" name="Rectangle 3"/>
          <p:cNvSpPr>
            <a:spLocks noGrp="1" noChangeArrowheads="1"/>
          </p:cNvSpPr>
          <p:nvPr>
            <p:ph type="body" sz="half" idx="1"/>
          </p:nvPr>
        </p:nvSpPr>
        <p:spPr>
          <a:xfrm>
            <a:off x="2133600" y="1981200"/>
            <a:ext cx="3048000" cy="4114800"/>
          </a:xfrm>
        </p:spPr>
        <p:txBody>
          <a:bodyPr/>
          <a:lstStyle/>
          <a:p>
            <a:pPr>
              <a:buFont typeface="Monotype Sorts" charset="2"/>
              <a:buNone/>
            </a:pPr>
            <a:r>
              <a:rPr lang="en-US" sz="2800"/>
              <a:t>2x = 8</a:t>
            </a:r>
          </a:p>
          <a:p>
            <a:pPr>
              <a:buFont typeface="Monotype Sorts" charset="2"/>
              <a:buNone/>
            </a:pPr>
            <a:endParaRPr lang="en-US" sz="2800"/>
          </a:p>
          <a:p>
            <a:pPr>
              <a:buFont typeface="Monotype Sorts" charset="2"/>
              <a:buNone/>
            </a:pPr>
            <a:endParaRPr lang="en-US" sz="2800"/>
          </a:p>
          <a:p>
            <a:pPr>
              <a:buFont typeface="Monotype Sorts" charset="2"/>
              <a:buNone/>
            </a:pPr>
            <a:endParaRPr lang="en-US" sz="2800"/>
          </a:p>
          <a:p>
            <a:pPr>
              <a:buFont typeface="Monotype Sorts" charset="2"/>
              <a:buNone/>
            </a:pPr>
            <a:r>
              <a:rPr lang="en-US" sz="2800"/>
              <a:t>x +3 = 15</a:t>
            </a:r>
          </a:p>
          <a:p>
            <a:pPr>
              <a:buFont typeface="Monotype Sorts" charset="2"/>
              <a:buNone/>
            </a:pPr>
            <a:endParaRPr lang="en-US" sz="2800"/>
          </a:p>
          <a:p>
            <a:pPr>
              <a:buFont typeface="Monotype Sorts" charset="2"/>
              <a:buNone/>
            </a:pPr>
            <a:r>
              <a:rPr lang="en-US" sz="2800"/>
              <a:t>x – 5 = 20              </a:t>
            </a:r>
          </a:p>
          <a:p>
            <a:pPr>
              <a:buFont typeface="Monotype Sorts" charset="2"/>
              <a:buNone/>
            </a:pPr>
            <a:endParaRPr lang="en-US" sz="2800"/>
          </a:p>
          <a:p>
            <a:pPr>
              <a:buFont typeface="Monotype Sorts" charset="2"/>
              <a:buNone/>
            </a:pPr>
            <a:endParaRPr lang="en-US" sz="2800"/>
          </a:p>
        </p:txBody>
      </p:sp>
      <p:graphicFrame>
        <p:nvGraphicFramePr>
          <p:cNvPr id="11268" name="Object 4"/>
          <p:cNvGraphicFramePr>
            <a:graphicFrameLocks noChangeAspect="1"/>
          </p:cNvGraphicFramePr>
          <p:nvPr>
            <p:ph sz="half" idx="2"/>
          </p:nvPr>
        </p:nvGraphicFramePr>
        <p:xfrm>
          <a:off x="2209800" y="2743200"/>
          <a:ext cx="1143000" cy="1041400"/>
        </p:xfrm>
        <a:graphic>
          <a:graphicData uri="http://schemas.openxmlformats.org/presentationml/2006/ole">
            <p:oleObj spid="_x0000_s97282" name="Equation" r:id="rId4" imgW="431640" imgH="393480" progId="Equation.3">
              <p:embed/>
            </p:oleObj>
          </a:graphicData>
        </a:graphic>
      </p:graphicFrame>
      <p:sp>
        <p:nvSpPr>
          <p:cNvPr id="11270" name="AutoShape 6"/>
          <p:cNvSpPr>
            <a:spLocks/>
          </p:cNvSpPr>
          <p:nvPr/>
        </p:nvSpPr>
        <p:spPr bwMode="auto">
          <a:xfrm>
            <a:off x="4953000" y="1905000"/>
            <a:ext cx="3962400" cy="1181100"/>
          </a:xfrm>
          <a:prstGeom prst="accentBorderCallout1">
            <a:avLst>
              <a:gd name="adj1" fmla="val 9676"/>
              <a:gd name="adj2" fmla="val -1921"/>
              <a:gd name="adj3" fmla="val 70968"/>
              <a:gd name="adj4" fmla="val -30769"/>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sz="2400"/>
              <a:t>FAMILY….right beside you…and </a:t>
            </a:r>
            <a:r>
              <a:rPr lang="en-US" sz="2400" i="1"/>
              <a:t>only</a:t>
            </a:r>
            <a:r>
              <a:rPr lang="en-US" sz="2400"/>
              <a:t> you… until the end!</a:t>
            </a:r>
          </a:p>
        </p:txBody>
      </p:sp>
      <p:sp>
        <p:nvSpPr>
          <p:cNvPr id="11271" name="AutoShape 7"/>
          <p:cNvSpPr>
            <a:spLocks/>
          </p:cNvSpPr>
          <p:nvPr/>
        </p:nvSpPr>
        <p:spPr bwMode="auto">
          <a:xfrm>
            <a:off x="4953000" y="4114800"/>
            <a:ext cx="3886200" cy="1676400"/>
          </a:xfrm>
          <a:prstGeom prst="accentBorderCallout1">
            <a:avLst>
              <a:gd name="adj1" fmla="val 6819"/>
              <a:gd name="adj2" fmla="val -1963"/>
              <a:gd name="adj3" fmla="val 44981"/>
              <a:gd name="adj4" fmla="val -18014"/>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sz="2400"/>
              <a:t>FRIENDS….they are close to you…they stay longer than some people, but not as long as family</a:t>
            </a:r>
          </a:p>
        </p:txBody>
      </p:sp>
      <p:sp>
        <p:nvSpPr>
          <p:cNvPr id="11273" name="AutoShape 9"/>
          <p:cNvSpPr>
            <a:spLocks/>
          </p:cNvSpPr>
          <p:nvPr/>
        </p:nvSpPr>
        <p:spPr bwMode="auto">
          <a:xfrm>
            <a:off x="3200400" y="1752600"/>
            <a:ext cx="533400" cy="1981200"/>
          </a:xfrm>
          <a:prstGeom prst="rightBrace">
            <a:avLst>
              <a:gd name="adj1" fmla="val 3095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5" name="AutoShape 11"/>
          <p:cNvSpPr>
            <a:spLocks/>
          </p:cNvSpPr>
          <p:nvPr/>
        </p:nvSpPr>
        <p:spPr bwMode="auto">
          <a:xfrm>
            <a:off x="3657600" y="3886200"/>
            <a:ext cx="533400" cy="1981200"/>
          </a:xfrm>
          <a:prstGeom prst="rightBrace">
            <a:avLst>
              <a:gd name="adj1" fmla="val 3095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7772400" cy="1143000"/>
          </a:xfrm>
        </p:spPr>
        <p:txBody>
          <a:bodyPr>
            <a:normAutofit fontScale="90000"/>
          </a:bodyPr>
          <a:lstStyle/>
          <a:p>
            <a:pPr algn="ctr"/>
            <a:r>
              <a:rPr lang="en-US" sz="4000" dirty="0"/>
              <a:t>Its party time!</a:t>
            </a:r>
            <a:br>
              <a:rPr lang="en-US" sz="4000" dirty="0"/>
            </a:br>
            <a:r>
              <a:rPr lang="en-US" sz="4000" dirty="0"/>
              <a:t>Do you know who is in your home?</a:t>
            </a:r>
          </a:p>
        </p:txBody>
      </p:sp>
      <p:sp>
        <p:nvSpPr>
          <p:cNvPr id="7171" name="Rectangle 3"/>
          <p:cNvSpPr>
            <a:spLocks noGrp="1" noChangeArrowheads="1"/>
          </p:cNvSpPr>
          <p:nvPr>
            <p:ph type="body" sz="half" idx="1"/>
          </p:nvPr>
        </p:nvSpPr>
        <p:spPr/>
        <p:txBody>
          <a:bodyPr/>
          <a:lstStyle/>
          <a:p>
            <a:pPr>
              <a:buFont typeface="Monotype Sorts" charset="2"/>
              <a:buNone/>
            </a:pPr>
            <a:endParaRPr lang="en-US" sz="2800"/>
          </a:p>
          <a:p>
            <a:pPr>
              <a:buFont typeface="Monotype Sorts" charset="2"/>
              <a:buNone/>
            </a:pPr>
            <a:endParaRPr lang="en-US" sz="2800"/>
          </a:p>
          <a:p>
            <a:pPr>
              <a:buFont typeface="Monotype Sorts" charset="2"/>
              <a:buNone/>
            </a:pPr>
            <a:endParaRPr lang="en-US" sz="2800"/>
          </a:p>
        </p:txBody>
      </p:sp>
      <p:graphicFrame>
        <p:nvGraphicFramePr>
          <p:cNvPr id="7172" name="Object 4"/>
          <p:cNvGraphicFramePr>
            <a:graphicFrameLocks noChangeAspect="1"/>
          </p:cNvGraphicFramePr>
          <p:nvPr>
            <p:ph sz="half" idx="2"/>
          </p:nvPr>
        </p:nvGraphicFramePr>
        <p:xfrm>
          <a:off x="2971800" y="2438400"/>
          <a:ext cx="4648200" cy="2052638"/>
        </p:xfrm>
        <a:graphic>
          <a:graphicData uri="http://schemas.openxmlformats.org/presentationml/2006/ole">
            <p:oleObj spid="_x0000_s101378" name="Equation" r:id="rId4" imgW="977760" imgH="431640" progId="Equation.3">
              <p:embed/>
            </p:oleObj>
          </a:graphicData>
        </a:graphic>
      </p:graphicFrame>
      <p:sp>
        <p:nvSpPr>
          <p:cNvPr id="7174" name="AutoShape 6"/>
          <p:cNvSpPr>
            <a:spLocks noChangeArrowheads="1"/>
          </p:cNvSpPr>
          <p:nvPr/>
        </p:nvSpPr>
        <p:spPr bwMode="auto">
          <a:xfrm>
            <a:off x="381000" y="2133600"/>
            <a:ext cx="2133600" cy="990600"/>
          </a:xfrm>
          <a:prstGeom prst="cloudCallout">
            <a:avLst>
              <a:gd name="adj1" fmla="val 74778"/>
              <a:gd name="adj2" fmla="val 44713"/>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t>Enemy</a:t>
            </a:r>
          </a:p>
        </p:txBody>
      </p:sp>
      <p:sp>
        <p:nvSpPr>
          <p:cNvPr id="7175" name="AutoShape 7"/>
          <p:cNvSpPr>
            <a:spLocks noChangeArrowheads="1"/>
          </p:cNvSpPr>
          <p:nvPr/>
        </p:nvSpPr>
        <p:spPr bwMode="auto">
          <a:xfrm>
            <a:off x="3276600" y="4953000"/>
            <a:ext cx="2514600" cy="914400"/>
          </a:xfrm>
          <a:prstGeom prst="cloudCallout">
            <a:avLst>
              <a:gd name="adj1" fmla="val 10292"/>
              <a:gd name="adj2" fmla="val -98264"/>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t>Acquaintance</a:t>
            </a:r>
          </a:p>
        </p:txBody>
      </p:sp>
      <p:sp>
        <p:nvSpPr>
          <p:cNvPr id="7176" name="AutoShape 8"/>
          <p:cNvSpPr>
            <a:spLocks noChangeArrowheads="1"/>
          </p:cNvSpPr>
          <p:nvPr/>
        </p:nvSpPr>
        <p:spPr bwMode="auto">
          <a:xfrm>
            <a:off x="6324600" y="1981200"/>
            <a:ext cx="1828800" cy="762000"/>
          </a:xfrm>
          <a:prstGeom prst="cloudCallout">
            <a:avLst>
              <a:gd name="adj1" fmla="val -80296"/>
              <a:gd name="adj2" fmla="val 72292"/>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t>Friend</a:t>
            </a:r>
          </a:p>
        </p:txBody>
      </p:sp>
      <p:sp>
        <p:nvSpPr>
          <p:cNvPr id="7177" name="AutoShape 9"/>
          <p:cNvSpPr>
            <a:spLocks noChangeArrowheads="1"/>
          </p:cNvSpPr>
          <p:nvPr/>
        </p:nvSpPr>
        <p:spPr bwMode="auto">
          <a:xfrm>
            <a:off x="2286000" y="1447800"/>
            <a:ext cx="2209800" cy="838200"/>
          </a:xfrm>
          <a:prstGeom prst="cloudCallout">
            <a:avLst>
              <a:gd name="adj1" fmla="val 31755"/>
              <a:gd name="adj2" fmla="val 95833"/>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t>Family</a:t>
            </a:r>
          </a:p>
        </p:txBody>
      </p:sp>
      <p:sp>
        <p:nvSpPr>
          <p:cNvPr id="7178" name="AutoShape 10"/>
          <p:cNvSpPr>
            <a:spLocks noChangeArrowheads="1"/>
          </p:cNvSpPr>
          <p:nvPr/>
        </p:nvSpPr>
        <p:spPr bwMode="auto">
          <a:xfrm>
            <a:off x="4648200" y="1905000"/>
            <a:ext cx="1371600" cy="609600"/>
          </a:xfrm>
          <a:prstGeom prst="cloudCallout">
            <a:avLst>
              <a:gd name="adj1" fmla="val -52199"/>
              <a:gd name="adj2" fmla="val 102343"/>
            </a:avLst>
          </a:prstGeom>
          <a:solidFill>
            <a:schemeClr val="accent1"/>
          </a:solidFill>
          <a:ln w="9525">
            <a:solidFill>
              <a:schemeClr val="tx1"/>
            </a:solidFill>
            <a:round/>
            <a:headEnd/>
            <a:tailEnd/>
          </a:ln>
          <a:effectLst/>
        </p:spPr>
        <p:txBody>
          <a:bodyPr>
            <a:prstTxWarp prst="textNoShape">
              <a:avLst/>
            </a:prstTxWarp>
          </a:bodyPr>
          <a:lstStyle/>
          <a:p>
            <a:pPr algn="ctr"/>
            <a:r>
              <a:rPr lang="en-US" b="1"/>
              <a:t>HOST</a:t>
            </a:r>
          </a:p>
        </p:txBody>
      </p:sp>
      <p:sp>
        <p:nvSpPr>
          <p:cNvPr id="7179" name="AutoShape 11"/>
          <p:cNvSpPr>
            <a:spLocks noChangeArrowheads="1"/>
          </p:cNvSpPr>
          <p:nvPr/>
        </p:nvSpPr>
        <p:spPr bwMode="auto">
          <a:xfrm>
            <a:off x="6248400" y="4114800"/>
            <a:ext cx="1981200" cy="838200"/>
          </a:xfrm>
          <a:prstGeom prst="cloudCallout">
            <a:avLst>
              <a:gd name="adj1" fmla="val -39986"/>
              <a:gd name="adj2" fmla="val -95644"/>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t>The Door!</a:t>
            </a:r>
          </a:p>
        </p:txBody>
      </p:sp>
      <p:sp>
        <p:nvSpPr>
          <p:cNvPr id="7180" name="Text Box 12"/>
          <p:cNvSpPr txBox="1">
            <a:spLocks noChangeArrowheads="1"/>
          </p:cNvSpPr>
          <p:nvPr/>
        </p:nvSpPr>
        <p:spPr bwMode="auto">
          <a:xfrm>
            <a:off x="2209800" y="5943600"/>
            <a:ext cx="6248400" cy="7016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a:t>See if you can ID the enemy, the friend, the acquaintance, a family member, the host and the door!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ppt_x"/>
                                          </p:val>
                                        </p:tav>
                                        <p:tav tm="100000">
                                          <p:val>
                                            <p:strVal val="#ppt_x"/>
                                          </p:val>
                                        </p:tav>
                                      </p:tavLst>
                                    </p:anim>
                                    <p:anim calcmode="lin" valueType="num">
                                      <p:cBhvr additive="base">
                                        <p:cTn id="12" dur="500" fill="hold"/>
                                        <p:tgtEl>
                                          <p:spTgt spid="71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8"/>
                                        </p:tgtEl>
                                        <p:attrNameLst>
                                          <p:attrName>style.visibility</p:attrName>
                                        </p:attrNameLst>
                                      </p:cBhvr>
                                      <p:to>
                                        <p:strVal val="visible"/>
                                      </p:to>
                                    </p:set>
                                    <p:anim calcmode="lin" valueType="num">
                                      <p:cBhvr additive="base">
                                        <p:cTn id="15" dur="500" fill="hold"/>
                                        <p:tgtEl>
                                          <p:spTgt spid="7178"/>
                                        </p:tgtEl>
                                        <p:attrNameLst>
                                          <p:attrName>ppt_x</p:attrName>
                                        </p:attrNameLst>
                                      </p:cBhvr>
                                      <p:tavLst>
                                        <p:tav tm="0">
                                          <p:val>
                                            <p:strVal val="#ppt_x"/>
                                          </p:val>
                                        </p:tav>
                                        <p:tav tm="100000">
                                          <p:val>
                                            <p:strVal val="#ppt_x"/>
                                          </p:val>
                                        </p:tav>
                                      </p:tavLst>
                                    </p:anim>
                                    <p:anim calcmode="lin" valueType="num">
                                      <p:cBhvr additive="base">
                                        <p:cTn id="16" dur="500" fill="hold"/>
                                        <p:tgtEl>
                                          <p:spTgt spid="717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additive="base">
                                        <p:cTn id="19" dur="500" fill="hold"/>
                                        <p:tgtEl>
                                          <p:spTgt spid="7176"/>
                                        </p:tgtEl>
                                        <p:attrNameLst>
                                          <p:attrName>ppt_x</p:attrName>
                                        </p:attrNameLst>
                                      </p:cBhvr>
                                      <p:tavLst>
                                        <p:tav tm="0">
                                          <p:val>
                                            <p:strVal val="#ppt_x"/>
                                          </p:val>
                                        </p:tav>
                                        <p:tav tm="100000">
                                          <p:val>
                                            <p:strVal val="#ppt_x"/>
                                          </p:val>
                                        </p:tav>
                                      </p:tavLst>
                                    </p:anim>
                                    <p:anim calcmode="lin" valueType="num">
                                      <p:cBhvr additive="base">
                                        <p:cTn id="20" dur="500" fill="hold"/>
                                        <p:tgtEl>
                                          <p:spTgt spid="717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 calcmode="lin" valueType="num">
                                      <p:cBhvr additive="base">
                                        <p:cTn id="23" dur="500" fill="hold"/>
                                        <p:tgtEl>
                                          <p:spTgt spid="7179"/>
                                        </p:tgtEl>
                                        <p:attrNameLst>
                                          <p:attrName>ppt_x</p:attrName>
                                        </p:attrNameLst>
                                      </p:cBhvr>
                                      <p:tavLst>
                                        <p:tav tm="0">
                                          <p:val>
                                            <p:strVal val="#ppt_x"/>
                                          </p:val>
                                        </p:tav>
                                        <p:tav tm="100000">
                                          <p:val>
                                            <p:strVal val="#ppt_x"/>
                                          </p:val>
                                        </p:tav>
                                      </p:tavLst>
                                    </p:anim>
                                    <p:anim calcmode="lin" valueType="num">
                                      <p:cBhvr additive="base">
                                        <p:cTn id="24" dur="500" fill="hold"/>
                                        <p:tgtEl>
                                          <p:spTgt spid="71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 calcmode="lin" valueType="num">
                                      <p:cBhvr additive="base">
                                        <p:cTn id="27" dur="500" fill="hold"/>
                                        <p:tgtEl>
                                          <p:spTgt spid="7175"/>
                                        </p:tgtEl>
                                        <p:attrNameLst>
                                          <p:attrName>ppt_x</p:attrName>
                                        </p:attrNameLst>
                                      </p:cBhvr>
                                      <p:tavLst>
                                        <p:tav tm="0">
                                          <p:val>
                                            <p:strVal val="#ppt_x"/>
                                          </p:val>
                                        </p:tav>
                                        <p:tav tm="100000">
                                          <p:val>
                                            <p:strVal val="#ppt_x"/>
                                          </p:val>
                                        </p:tav>
                                      </p:tavLst>
                                    </p:anim>
                                    <p:anim calcmode="lin" valueType="num">
                                      <p:cBhvr additive="base">
                                        <p:cTn id="2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8" grpId="0" animBg="1"/>
      <p:bldP spid="71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Math Letters</a:t>
            </a:r>
            <a:endParaRPr lang="en-US" dirty="0"/>
          </a:p>
        </p:txBody>
      </p:sp>
      <p:sp>
        <p:nvSpPr>
          <p:cNvPr id="3" name="Content Placeholder 2"/>
          <p:cNvSpPr>
            <a:spLocks noGrp="1"/>
          </p:cNvSpPr>
          <p:nvPr>
            <p:ph idx="1"/>
          </p:nvPr>
        </p:nvSpPr>
        <p:spPr/>
        <p:txBody>
          <a:bodyPr numCol="4">
            <a:normAutofit/>
          </a:bodyPr>
          <a:lstStyle/>
          <a:p>
            <a:r>
              <a:rPr lang="en-US" sz="2000" b="1" dirty="0" smtClean="0"/>
              <a:t>3</a:t>
            </a:r>
            <a:r>
              <a:rPr lang="en-US" sz="2000" b="1" baseline="30000" dirty="0" smtClean="0"/>
              <a:t>rd</a:t>
            </a:r>
            <a:r>
              <a:rPr lang="en-US" sz="2000" b="1" dirty="0" smtClean="0"/>
              <a:t> Period</a:t>
            </a:r>
          </a:p>
          <a:p>
            <a:pPr lvl="1"/>
            <a:r>
              <a:rPr lang="en-US" sz="1800" dirty="0" smtClean="0"/>
              <a:t>Gerardo</a:t>
            </a:r>
          </a:p>
          <a:p>
            <a:pPr lvl="1"/>
            <a:r>
              <a:rPr lang="en-US" sz="1800" dirty="0" err="1" smtClean="0"/>
              <a:t>Cordarius</a:t>
            </a:r>
            <a:endParaRPr lang="en-US" sz="1800" dirty="0" smtClean="0"/>
          </a:p>
          <a:p>
            <a:pPr lvl="1"/>
            <a:r>
              <a:rPr lang="en-US" sz="1800" dirty="0" smtClean="0"/>
              <a:t>Anthony</a:t>
            </a:r>
          </a:p>
          <a:p>
            <a:pPr lvl="1"/>
            <a:r>
              <a:rPr lang="en-US" sz="1800" dirty="0" smtClean="0"/>
              <a:t>Josh</a:t>
            </a:r>
          </a:p>
          <a:p>
            <a:pPr lvl="1"/>
            <a:r>
              <a:rPr lang="en-US" sz="1800" dirty="0" err="1" smtClean="0"/>
              <a:t>Chyna</a:t>
            </a:r>
            <a:endParaRPr lang="en-US" sz="1800" dirty="0" smtClean="0"/>
          </a:p>
          <a:p>
            <a:pPr lvl="1"/>
            <a:r>
              <a:rPr lang="en-US" sz="1800" dirty="0" err="1" smtClean="0"/>
              <a:t>Khylee</a:t>
            </a:r>
            <a:endParaRPr lang="en-US" sz="1800" dirty="0" smtClean="0"/>
          </a:p>
          <a:p>
            <a:pPr lvl="1"/>
            <a:r>
              <a:rPr lang="en-US" sz="1800" dirty="0" err="1" smtClean="0"/>
              <a:t>Marshala</a:t>
            </a:r>
            <a:endParaRPr lang="en-US" sz="1800" dirty="0" smtClean="0"/>
          </a:p>
          <a:p>
            <a:pPr lvl="1"/>
            <a:r>
              <a:rPr lang="en-US" sz="1800" dirty="0" err="1" smtClean="0"/>
              <a:t>JaWaun</a:t>
            </a:r>
            <a:endParaRPr lang="en-US" sz="1800" dirty="0" smtClean="0"/>
          </a:p>
          <a:p>
            <a:pPr lvl="1"/>
            <a:endParaRPr lang="en-US" sz="1800" dirty="0"/>
          </a:p>
          <a:p>
            <a:pPr lvl="1">
              <a:buNone/>
            </a:pPr>
            <a:endParaRPr lang="en-US" sz="1800" dirty="0" smtClean="0"/>
          </a:p>
          <a:p>
            <a:pPr lvl="1">
              <a:buNone/>
            </a:pPr>
            <a:endParaRPr lang="en-US" sz="1800" dirty="0" smtClean="0"/>
          </a:p>
          <a:p>
            <a:pPr lvl="1">
              <a:buNone/>
            </a:pPr>
            <a:endParaRPr lang="en-US" sz="1800" dirty="0" smtClean="0"/>
          </a:p>
          <a:p>
            <a:r>
              <a:rPr lang="en-US" sz="2000" b="1" dirty="0" smtClean="0"/>
              <a:t>5</a:t>
            </a:r>
            <a:r>
              <a:rPr lang="en-US" sz="2000" b="1" baseline="30000" dirty="0" smtClean="0"/>
              <a:t>th</a:t>
            </a:r>
            <a:r>
              <a:rPr lang="en-US" sz="2000" b="1" dirty="0" smtClean="0"/>
              <a:t> Period</a:t>
            </a:r>
          </a:p>
          <a:p>
            <a:pPr lvl="1"/>
            <a:r>
              <a:rPr lang="en-US" sz="1800" dirty="0" smtClean="0"/>
              <a:t>Olivia</a:t>
            </a:r>
          </a:p>
          <a:p>
            <a:r>
              <a:rPr lang="en-US" sz="2000" b="1" dirty="0" smtClean="0"/>
              <a:t>6</a:t>
            </a:r>
            <a:r>
              <a:rPr lang="en-US" sz="2000" b="1" baseline="30000" dirty="0" smtClean="0"/>
              <a:t>th</a:t>
            </a:r>
            <a:r>
              <a:rPr lang="en-US" sz="2000" b="1" dirty="0" smtClean="0"/>
              <a:t> Period</a:t>
            </a:r>
          </a:p>
          <a:p>
            <a:pPr lvl="1"/>
            <a:r>
              <a:rPr lang="en-US" sz="1800" dirty="0" smtClean="0"/>
              <a:t>Quinton</a:t>
            </a:r>
          </a:p>
          <a:p>
            <a:pPr lvl="1"/>
            <a:r>
              <a:rPr lang="en-US" sz="1800" dirty="0" smtClean="0"/>
              <a:t>Brandon</a:t>
            </a:r>
          </a:p>
          <a:p>
            <a:pPr lvl="1"/>
            <a:r>
              <a:rPr lang="en-US" sz="1800" dirty="0" err="1" smtClean="0"/>
              <a:t>Arlandre</a:t>
            </a:r>
            <a:endParaRPr lang="en-US" sz="1800" dirty="0" smtClean="0"/>
          </a:p>
          <a:p>
            <a:pPr lvl="1"/>
            <a:r>
              <a:rPr lang="en-US" sz="1800" dirty="0" smtClean="0"/>
              <a:t>Greg</a:t>
            </a:r>
          </a:p>
          <a:p>
            <a:pPr lvl="1"/>
            <a:r>
              <a:rPr lang="en-US" sz="1800" dirty="0" err="1" smtClean="0"/>
              <a:t>Deriya</a:t>
            </a:r>
            <a:endParaRPr lang="en-US" sz="1800" dirty="0" smtClean="0"/>
          </a:p>
          <a:p>
            <a:pPr lvl="1"/>
            <a:r>
              <a:rPr lang="en-US" sz="1800" dirty="0" err="1" smtClean="0"/>
              <a:t>Dasha</a:t>
            </a:r>
            <a:endParaRPr lang="en-US" sz="1800" dirty="0" smtClean="0"/>
          </a:p>
          <a:p>
            <a:pPr lvl="1"/>
            <a:r>
              <a:rPr lang="en-US" sz="1800" dirty="0" err="1" smtClean="0"/>
              <a:t>Jalen</a:t>
            </a:r>
            <a:endParaRPr lang="en-US" sz="1800" dirty="0" smtClean="0"/>
          </a:p>
          <a:p>
            <a:pPr lvl="1"/>
            <a:r>
              <a:rPr lang="en-US" sz="1800" dirty="0" smtClean="0"/>
              <a:t>Kenny</a:t>
            </a:r>
          </a:p>
          <a:p>
            <a:pPr lvl="1"/>
            <a:r>
              <a:rPr lang="en-US" sz="1800" dirty="0" err="1" smtClean="0"/>
              <a:t>Jailene</a:t>
            </a:r>
            <a:endParaRPr lang="en-US" sz="1800" dirty="0" smtClean="0"/>
          </a:p>
          <a:p>
            <a:pPr lvl="1"/>
            <a:r>
              <a:rPr lang="en-US" sz="1800" dirty="0" err="1" smtClean="0"/>
              <a:t>Jayla</a:t>
            </a:r>
            <a:endParaRPr lang="en-US" sz="1800" dirty="0" smtClean="0"/>
          </a:p>
          <a:p>
            <a:pPr lvl="1"/>
            <a:r>
              <a:rPr lang="en-US" sz="1800" dirty="0" smtClean="0"/>
              <a:t>Jermaine</a:t>
            </a:r>
          </a:p>
          <a:p>
            <a:pPr lvl="1"/>
            <a:r>
              <a:rPr lang="en-US" sz="1800" dirty="0" smtClean="0"/>
              <a:t>Jim</a:t>
            </a:r>
          </a:p>
          <a:p>
            <a:pPr lvl="1"/>
            <a:r>
              <a:rPr lang="en-US" sz="1800" dirty="0" err="1" smtClean="0"/>
              <a:t>Skyler</a:t>
            </a:r>
            <a:endParaRPr lang="en-US" sz="1800" dirty="0" smtClean="0"/>
          </a:p>
          <a:p>
            <a:pPr lvl="1"/>
            <a:r>
              <a:rPr lang="en-US" sz="1800" dirty="0" err="1" smtClean="0"/>
              <a:t>Isiah</a:t>
            </a:r>
            <a:endParaRPr lang="en-US" sz="1800" dirty="0" smtClean="0"/>
          </a:p>
          <a:p>
            <a:pPr lvl="1"/>
            <a:r>
              <a:rPr lang="en-US" sz="1800" dirty="0" err="1" smtClean="0"/>
              <a:t>Tavious</a:t>
            </a:r>
            <a:endParaRPr lang="en-US" sz="1800" dirty="0" smtClean="0"/>
          </a:p>
          <a:p>
            <a:r>
              <a:rPr lang="en-US" sz="2000" b="1" dirty="0" smtClean="0"/>
              <a:t>7</a:t>
            </a:r>
            <a:r>
              <a:rPr lang="en-US" sz="2000" b="1" baseline="30000" dirty="0" smtClean="0"/>
              <a:t>th</a:t>
            </a:r>
            <a:r>
              <a:rPr lang="en-US" sz="2000" b="1" dirty="0" smtClean="0"/>
              <a:t> Period</a:t>
            </a:r>
          </a:p>
          <a:p>
            <a:pPr lvl="1"/>
            <a:r>
              <a:rPr lang="en-US" sz="1600" dirty="0" err="1" smtClean="0"/>
              <a:t>Annas</a:t>
            </a:r>
            <a:endParaRPr lang="en-US" sz="1600" dirty="0"/>
          </a:p>
          <a:p>
            <a:pPr lvl="1"/>
            <a:r>
              <a:rPr lang="en-US" sz="1600" dirty="0" smtClean="0"/>
              <a:t>Jermaine</a:t>
            </a:r>
          </a:p>
          <a:p>
            <a:pPr lvl="1"/>
            <a:r>
              <a:rPr lang="en-US" sz="1600" dirty="0" err="1" smtClean="0"/>
              <a:t>Tiera</a:t>
            </a:r>
            <a:endParaRPr lang="en-US" sz="1600" dirty="0" smtClean="0"/>
          </a:p>
          <a:p>
            <a:pPr lvl="1"/>
            <a:r>
              <a:rPr lang="en-US" sz="1600" dirty="0" smtClean="0"/>
              <a:t>Jared</a:t>
            </a:r>
          </a:p>
          <a:p>
            <a:pPr lvl="1"/>
            <a:r>
              <a:rPr lang="en-US" sz="1600" dirty="0" err="1" smtClean="0"/>
              <a:t>Jasmin</a:t>
            </a:r>
            <a:endParaRPr lang="en-US" sz="1600" dirty="0" smtClean="0"/>
          </a:p>
          <a:p>
            <a:pPr lvl="1"/>
            <a:r>
              <a:rPr lang="en-US" sz="1600" dirty="0" err="1" smtClean="0"/>
              <a:t>Mirelys</a:t>
            </a:r>
            <a:endParaRPr lang="en-US" sz="1600" dirty="0" smtClean="0"/>
          </a:p>
          <a:p>
            <a:pPr lvl="1"/>
            <a:r>
              <a:rPr lang="en-US" sz="1600" dirty="0" err="1" smtClean="0"/>
              <a:t>Khadija</a:t>
            </a:r>
            <a:endParaRPr lang="en-US" sz="1600" dirty="0" smtClean="0"/>
          </a:p>
          <a:p>
            <a:pPr lvl="1"/>
            <a:r>
              <a:rPr lang="en-US" sz="1600" dirty="0" smtClean="0"/>
              <a:t>Jack</a:t>
            </a:r>
          </a:p>
          <a:p>
            <a:pPr lvl="1"/>
            <a:r>
              <a:rPr lang="en-US" sz="1600" dirty="0" err="1" smtClean="0"/>
              <a:t>Keona</a:t>
            </a:r>
            <a:endParaRPr lang="en-US" sz="1600" dirty="0" smtClean="0"/>
          </a:p>
          <a:p>
            <a:pPr lvl="1"/>
            <a:r>
              <a:rPr lang="en-US" sz="1600" dirty="0" err="1" smtClean="0"/>
              <a:t>Zakiya</a:t>
            </a:r>
            <a:endParaRPr lang="en-US" sz="1600" dirty="0" smtClean="0"/>
          </a:p>
          <a:p>
            <a:pPr lvl="1"/>
            <a:r>
              <a:rPr lang="en-US" sz="1600" dirty="0" smtClean="0"/>
              <a:t>Whitney</a:t>
            </a:r>
          </a:p>
          <a:p>
            <a:pPr lvl="1"/>
            <a:r>
              <a:rPr lang="en-US" sz="1600" dirty="0" err="1" smtClean="0"/>
              <a:t>Kameron</a:t>
            </a:r>
            <a:endParaRPr lang="en-US" sz="1600" dirty="0" smtClean="0"/>
          </a:p>
          <a:p>
            <a:pPr lvl="1"/>
            <a:r>
              <a:rPr lang="en-US" sz="1600" dirty="0" err="1" smtClean="0"/>
              <a:t>Zayna</a:t>
            </a:r>
            <a:endParaRPr lang="en-US" sz="1600" dirty="0" smtClean="0"/>
          </a:p>
          <a:p>
            <a:pPr lvl="1"/>
            <a:r>
              <a:rPr lang="en-US" sz="1600" dirty="0" smtClean="0"/>
              <a:t>Esmeralda</a:t>
            </a:r>
          </a:p>
          <a:p>
            <a:pPr lvl="1"/>
            <a:r>
              <a:rPr lang="en-US" sz="1600" dirty="0" err="1" smtClean="0"/>
              <a:t>Lataryl</a:t>
            </a:r>
            <a:endParaRPr lang="en-US" sz="1600" dirty="0" smtClean="0"/>
          </a:p>
          <a:p>
            <a:pPr lvl="1"/>
            <a:r>
              <a:rPr lang="en-US" sz="1600" dirty="0" smtClean="0"/>
              <a:t>Austin</a:t>
            </a:r>
          </a:p>
          <a:p>
            <a:pPr lvl="1"/>
            <a:r>
              <a:rPr lang="en-US" sz="1600" dirty="0" smtClean="0"/>
              <a:t>Cynthia</a:t>
            </a:r>
          </a:p>
          <a:p>
            <a:pPr lvl="1"/>
            <a:r>
              <a:rPr lang="en-US" sz="1600" dirty="0" err="1" smtClean="0"/>
              <a:t>Tinaya</a:t>
            </a:r>
            <a:endParaRPr lang="en-US" sz="1600" dirty="0" smtClean="0"/>
          </a:p>
          <a:p>
            <a:pPr lvl="1"/>
            <a:r>
              <a:rPr lang="en-US" sz="1600" dirty="0" smtClean="0"/>
              <a:t>Willie</a:t>
            </a:r>
          </a:p>
          <a:p>
            <a:pPr lvl="1"/>
            <a:endParaRPr lang="en-US" sz="24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457200"/>
            <a:ext cx="7772400" cy="1143000"/>
          </a:xfrm>
        </p:spPr>
        <p:txBody>
          <a:bodyPr>
            <a:normAutofit fontScale="90000"/>
          </a:bodyPr>
          <a:lstStyle/>
          <a:p>
            <a:pPr algn="ctr"/>
            <a:r>
              <a:rPr lang="en-US" sz="4000" dirty="0"/>
              <a:t>Enemies can ruin the entire party…get rid of them first!</a:t>
            </a:r>
          </a:p>
        </p:txBody>
      </p:sp>
      <p:graphicFrame>
        <p:nvGraphicFramePr>
          <p:cNvPr id="33796" name="Object 4"/>
          <p:cNvGraphicFramePr>
            <a:graphicFrameLocks noChangeAspect="1"/>
          </p:cNvGraphicFramePr>
          <p:nvPr>
            <p:ph sz="half" idx="1"/>
          </p:nvPr>
        </p:nvGraphicFramePr>
        <p:xfrm>
          <a:off x="3903663" y="4249738"/>
          <a:ext cx="3544887" cy="1147762"/>
        </p:xfrm>
        <a:graphic>
          <a:graphicData uri="http://schemas.openxmlformats.org/presentationml/2006/ole">
            <p:oleObj spid="_x0000_s99330" name="Equation" r:id="rId4" imgW="1333440" imgH="431640" progId="Equation.3">
              <p:embed/>
            </p:oleObj>
          </a:graphicData>
        </a:graphic>
      </p:graphicFrame>
      <p:graphicFrame>
        <p:nvGraphicFramePr>
          <p:cNvPr id="33802" name="Object 10"/>
          <p:cNvGraphicFramePr>
            <a:graphicFrameLocks noChangeAspect="1"/>
          </p:cNvGraphicFramePr>
          <p:nvPr>
            <p:ph sz="quarter" idx="2"/>
          </p:nvPr>
        </p:nvGraphicFramePr>
        <p:xfrm>
          <a:off x="3910013" y="1916113"/>
          <a:ext cx="3305175" cy="1560512"/>
        </p:xfrm>
        <a:graphic>
          <a:graphicData uri="http://schemas.openxmlformats.org/presentationml/2006/ole">
            <p:oleObj spid="_x0000_s99331" name="Equation" r:id="rId5" imgW="914400" imgH="431640" progId="Equation.3">
              <p:embed/>
            </p:oleObj>
          </a:graphicData>
        </a:graphic>
      </p:graphicFrame>
      <p:sp>
        <p:nvSpPr>
          <p:cNvPr id="33798" name="AutoShape 6"/>
          <p:cNvSpPr>
            <a:spLocks noChangeArrowheads="1"/>
          </p:cNvSpPr>
          <p:nvPr/>
        </p:nvSpPr>
        <p:spPr bwMode="auto">
          <a:xfrm>
            <a:off x="0" y="1981200"/>
            <a:ext cx="2743200" cy="1600200"/>
          </a:xfrm>
          <a:prstGeom prst="cloudCallout">
            <a:avLst>
              <a:gd name="adj1" fmla="val 83741"/>
              <a:gd name="adj2" fmla="val -4958"/>
            </a:avLst>
          </a:prstGeom>
          <a:solidFill>
            <a:schemeClr val="accent1"/>
          </a:solidFill>
          <a:ln w="9525">
            <a:solidFill>
              <a:schemeClr val="tx1"/>
            </a:solidFill>
            <a:round/>
            <a:headEnd/>
            <a:tailEnd/>
          </a:ln>
          <a:effectLst/>
        </p:spPr>
        <p:txBody>
          <a:bodyPr>
            <a:prstTxWarp prst="textNoShape">
              <a:avLst/>
            </a:prstTxWarp>
          </a:bodyPr>
          <a:lstStyle/>
          <a:p>
            <a:pPr algn="ctr"/>
            <a:r>
              <a:rPr lang="en-US"/>
              <a:t>Its easy to spot an enemy…they affect everything!</a:t>
            </a:r>
          </a:p>
        </p:txBody>
      </p:sp>
      <p:sp>
        <p:nvSpPr>
          <p:cNvPr id="33799" name="Text Box 7"/>
          <p:cNvSpPr txBox="1">
            <a:spLocks noChangeArrowheads="1"/>
          </p:cNvSpPr>
          <p:nvPr/>
        </p:nvSpPr>
        <p:spPr bwMode="auto">
          <a:xfrm>
            <a:off x="0" y="3810000"/>
            <a:ext cx="10275602" cy="400110"/>
          </a:xfrm>
          <a:prstGeom prst="rect">
            <a:avLst/>
          </a:prstGeom>
          <a:noFill/>
          <a:ln w="9525">
            <a:noFill/>
            <a:miter lim="800000"/>
            <a:headEnd/>
            <a:tailEnd/>
          </a:ln>
          <a:effectLst/>
        </p:spPr>
        <p:txBody>
          <a:bodyPr wrap="square">
            <a:prstTxWarp prst="textNoShape">
              <a:avLst/>
            </a:prstTxWarp>
            <a:spAutoFit/>
          </a:bodyPr>
          <a:lstStyle/>
          <a:p>
            <a:pPr algn="ctr"/>
            <a:r>
              <a:rPr lang="en-US" sz="2000" b="1" dirty="0"/>
              <a:t>To solve, multiply each side by the </a:t>
            </a:r>
            <a:r>
              <a:rPr lang="en-US" sz="2000" b="1" dirty="0" smtClean="0"/>
              <a:t>reciprocal( the fraction flipped)</a:t>
            </a:r>
            <a:endParaRPr lang="en-US" sz="2000" b="1" dirty="0"/>
          </a:p>
        </p:txBody>
      </p:sp>
      <p:sp>
        <p:nvSpPr>
          <p:cNvPr id="33801" name="Text Box 9"/>
          <p:cNvSpPr txBox="1">
            <a:spLocks noChangeArrowheads="1"/>
          </p:cNvSpPr>
          <p:nvPr/>
        </p:nvSpPr>
        <p:spPr bwMode="auto">
          <a:xfrm>
            <a:off x="2057400" y="4419600"/>
            <a:ext cx="16764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work:</a:t>
            </a:r>
          </a:p>
        </p:txBody>
      </p:sp>
      <p:graphicFrame>
        <p:nvGraphicFramePr>
          <p:cNvPr id="33804" name="Object 12"/>
          <p:cNvGraphicFramePr>
            <a:graphicFrameLocks noChangeAspect="1"/>
          </p:cNvGraphicFramePr>
          <p:nvPr>
            <p:ph sz="quarter" idx="3"/>
          </p:nvPr>
        </p:nvGraphicFramePr>
        <p:xfrm>
          <a:off x="3886200" y="5562600"/>
          <a:ext cx="1785938" cy="971550"/>
        </p:xfrm>
        <a:graphic>
          <a:graphicData uri="http://schemas.openxmlformats.org/presentationml/2006/ole">
            <p:oleObj spid="_x0000_s99332" name="Equation" r:id="rId6" imgW="723600" imgH="393480" progId="Equation.3">
              <p:embed/>
            </p:oleObj>
          </a:graphicData>
        </a:graphic>
      </p:graphicFrame>
      <p:sp>
        <p:nvSpPr>
          <p:cNvPr id="33806" name="Text Box 14"/>
          <p:cNvSpPr txBox="1">
            <a:spLocks noChangeArrowheads="1"/>
          </p:cNvSpPr>
          <p:nvPr/>
        </p:nvSpPr>
        <p:spPr bwMode="auto">
          <a:xfrm>
            <a:off x="1981200" y="5562600"/>
            <a:ext cx="1905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tx2"/>
                </a:solidFill>
              </a:rPr>
              <a:t>The result:</a:t>
            </a:r>
          </a:p>
        </p:txBody>
      </p:sp>
      <p:sp>
        <p:nvSpPr>
          <p:cNvPr id="33807" name="Text Box 15"/>
          <p:cNvSpPr txBox="1">
            <a:spLocks noChangeArrowheads="1"/>
          </p:cNvSpPr>
          <p:nvPr/>
        </p:nvSpPr>
        <p:spPr bwMode="auto">
          <a:xfrm>
            <a:off x="5791200" y="5486400"/>
            <a:ext cx="24384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Try to complete the problem from here….the answer is:</a:t>
            </a:r>
          </a:p>
        </p:txBody>
      </p:sp>
      <p:sp>
        <p:nvSpPr>
          <p:cNvPr id="33808" name="Text Box 16"/>
          <p:cNvSpPr txBox="1">
            <a:spLocks noChangeArrowheads="1"/>
          </p:cNvSpPr>
          <p:nvPr/>
        </p:nvSpPr>
        <p:spPr bwMode="auto">
          <a:xfrm>
            <a:off x="8001000" y="57150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21</a:t>
            </a:r>
          </a:p>
        </p:txBody>
      </p:sp>
      <p:sp>
        <p:nvSpPr>
          <p:cNvPr id="12" name="Rectangle 11"/>
          <p:cNvSpPr/>
          <p:nvPr/>
        </p:nvSpPr>
        <p:spPr>
          <a:xfrm>
            <a:off x="76200" y="1371600"/>
            <a:ext cx="2743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Example 1</a:t>
            </a:r>
            <a:endParaRPr lang="en-US" sz="24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04"/>
                                        </p:tgtEl>
                                        <p:attrNameLst>
                                          <p:attrName>style.visibility</p:attrName>
                                        </p:attrNameLst>
                                      </p:cBhvr>
                                      <p:to>
                                        <p:strVal val="visible"/>
                                      </p:to>
                                    </p:set>
                                    <p:anim calcmode="lin" valueType="num">
                                      <p:cBhvr additive="base">
                                        <p:cTn id="13" dur="500" fill="hold"/>
                                        <p:tgtEl>
                                          <p:spTgt spid="33804"/>
                                        </p:tgtEl>
                                        <p:attrNameLst>
                                          <p:attrName>ppt_x</p:attrName>
                                        </p:attrNameLst>
                                      </p:cBhvr>
                                      <p:tavLst>
                                        <p:tav tm="0">
                                          <p:val>
                                            <p:strVal val="#ppt_x"/>
                                          </p:val>
                                        </p:tav>
                                        <p:tav tm="100000">
                                          <p:val>
                                            <p:strVal val="#ppt_x"/>
                                          </p:val>
                                        </p:tav>
                                      </p:tavLst>
                                    </p:anim>
                                    <p:anim calcmode="lin" valueType="num">
                                      <p:cBhvr additive="base">
                                        <p:cTn id="14"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7"/>
                                        </p:tgtEl>
                                        <p:attrNameLst>
                                          <p:attrName>style.visibility</p:attrName>
                                        </p:attrNameLst>
                                      </p:cBhvr>
                                      <p:to>
                                        <p:strVal val="visible"/>
                                      </p:to>
                                    </p:set>
                                    <p:anim calcmode="lin" valueType="num">
                                      <p:cBhvr additive="base">
                                        <p:cTn id="19" dur="500" fill="hold"/>
                                        <p:tgtEl>
                                          <p:spTgt spid="33807"/>
                                        </p:tgtEl>
                                        <p:attrNameLst>
                                          <p:attrName>ppt_x</p:attrName>
                                        </p:attrNameLst>
                                      </p:cBhvr>
                                      <p:tavLst>
                                        <p:tav tm="0">
                                          <p:val>
                                            <p:strVal val="#ppt_x"/>
                                          </p:val>
                                        </p:tav>
                                        <p:tav tm="100000">
                                          <p:val>
                                            <p:strVal val="#ppt_x"/>
                                          </p:val>
                                        </p:tav>
                                      </p:tavLst>
                                    </p:anim>
                                    <p:anim calcmode="lin" valueType="num">
                                      <p:cBhvr additive="base">
                                        <p:cTn id="20" dur="500" fill="hold"/>
                                        <p:tgtEl>
                                          <p:spTgt spid="338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808">
                                            <p:txEl>
                                              <p:pRg st="0" end="0"/>
                                            </p:txEl>
                                          </p:spTgt>
                                        </p:tgtEl>
                                        <p:attrNameLst>
                                          <p:attrName>style.visibility</p:attrName>
                                        </p:attrNameLst>
                                      </p:cBhvr>
                                      <p:to>
                                        <p:strVal val="visible"/>
                                      </p:to>
                                    </p:set>
                                    <p:anim calcmode="lin" valueType="num">
                                      <p:cBhvr additive="base">
                                        <p:cTn id="25" dur="500" fill="hold"/>
                                        <p:tgtEl>
                                          <p:spTgt spid="3380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8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380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Watch as I review this example.</a:t>
            </a:r>
          </a:p>
          <a:p>
            <a:r>
              <a:rPr lang="en-US" b="1" u="sng" dirty="0" smtClean="0"/>
              <a:t>Example 2</a:t>
            </a:r>
            <a:r>
              <a:rPr lang="en-US" dirty="0" smtClean="0"/>
              <a:t>: </a:t>
            </a:r>
            <a:endParaRPr lang="en-US" dirty="0"/>
          </a:p>
        </p:txBody>
      </p:sp>
      <p:graphicFrame>
        <p:nvGraphicFramePr>
          <p:cNvPr id="103426" name="Object 2"/>
          <p:cNvGraphicFramePr>
            <a:graphicFrameLocks noChangeAspect="1"/>
          </p:cNvGraphicFramePr>
          <p:nvPr/>
        </p:nvGraphicFramePr>
        <p:xfrm>
          <a:off x="2895600" y="2057400"/>
          <a:ext cx="3779837" cy="1641417"/>
        </p:xfrm>
        <a:graphic>
          <a:graphicData uri="http://schemas.openxmlformats.org/presentationml/2006/ole">
            <p:oleObj spid="_x0000_s103426" name="Equation" r:id="rId3" imgW="965200" imgH="41910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Watch as I review this example.</a:t>
            </a:r>
          </a:p>
          <a:p>
            <a:r>
              <a:rPr lang="en-US" b="1" u="sng" dirty="0" smtClean="0"/>
              <a:t>Example 3</a:t>
            </a:r>
            <a:r>
              <a:rPr lang="en-US" dirty="0" smtClean="0"/>
              <a:t>: </a:t>
            </a:r>
            <a:endParaRPr lang="en-US" dirty="0"/>
          </a:p>
        </p:txBody>
      </p:sp>
      <p:graphicFrame>
        <p:nvGraphicFramePr>
          <p:cNvPr id="103426" name="Object 2"/>
          <p:cNvGraphicFramePr>
            <a:graphicFrameLocks noChangeAspect="1"/>
          </p:cNvGraphicFramePr>
          <p:nvPr/>
        </p:nvGraphicFramePr>
        <p:xfrm>
          <a:off x="2779713" y="2057400"/>
          <a:ext cx="4383087" cy="1507061"/>
        </p:xfrm>
        <a:graphic>
          <a:graphicData uri="http://schemas.openxmlformats.org/presentationml/2006/ole">
            <p:oleObj spid="_x0000_s104450" name="Equation" r:id="rId3" imgW="1219200" imgH="41910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Walk me through this one.</a:t>
            </a:r>
          </a:p>
          <a:p>
            <a:r>
              <a:rPr lang="en-US" b="1" u="sng" dirty="0" smtClean="0"/>
              <a:t>Example 4</a:t>
            </a:r>
            <a:r>
              <a:rPr lang="en-US" dirty="0" smtClean="0"/>
              <a:t>: </a:t>
            </a:r>
            <a:endParaRPr lang="en-US" dirty="0"/>
          </a:p>
        </p:txBody>
      </p:sp>
      <p:graphicFrame>
        <p:nvGraphicFramePr>
          <p:cNvPr id="103426" name="Object 2"/>
          <p:cNvGraphicFramePr>
            <a:graphicFrameLocks noChangeAspect="1"/>
          </p:cNvGraphicFramePr>
          <p:nvPr/>
        </p:nvGraphicFramePr>
        <p:xfrm>
          <a:off x="2976563" y="2057400"/>
          <a:ext cx="3805237" cy="1365229"/>
        </p:xfrm>
        <a:graphic>
          <a:graphicData uri="http://schemas.openxmlformats.org/presentationml/2006/ole">
            <p:oleObj spid="_x0000_s105474" name="Equation" r:id="rId3" imgW="1168400" imgH="41910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Walk me through this one.</a:t>
            </a:r>
          </a:p>
          <a:p>
            <a:r>
              <a:rPr lang="en-US" b="1" u="sng" dirty="0" smtClean="0"/>
              <a:t>Example 5</a:t>
            </a:r>
            <a:r>
              <a:rPr lang="en-US" dirty="0" smtClean="0"/>
              <a:t>: </a:t>
            </a:r>
            <a:endParaRPr lang="en-US" dirty="0"/>
          </a:p>
        </p:txBody>
      </p:sp>
      <p:graphicFrame>
        <p:nvGraphicFramePr>
          <p:cNvPr id="103426" name="Object 2"/>
          <p:cNvGraphicFramePr>
            <a:graphicFrameLocks noChangeAspect="1"/>
          </p:cNvGraphicFramePr>
          <p:nvPr/>
        </p:nvGraphicFramePr>
        <p:xfrm>
          <a:off x="3348038" y="2057400"/>
          <a:ext cx="3060700" cy="1365250"/>
        </p:xfrm>
        <a:graphic>
          <a:graphicData uri="http://schemas.openxmlformats.org/presentationml/2006/ole">
            <p:oleObj spid="_x0000_s107522" name="Equation" r:id="rId3" imgW="939800" imgH="41910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with your partner.</a:t>
            </a:r>
          </a:p>
          <a:p>
            <a:r>
              <a:rPr lang="en-US" b="1" u="sng" dirty="0" smtClean="0"/>
              <a:t>Example 6</a:t>
            </a:r>
            <a:r>
              <a:rPr lang="en-US" dirty="0" smtClean="0"/>
              <a:t>: </a:t>
            </a:r>
            <a:endParaRPr lang="en-US" dirty="0"/>
          </a:p>
        </p:txBody>
      </p:sp>
      <p:graphicFrame>
        <p:nvGraphicFramePr>
          <p:cNvPr id="103426" name="Object 2"/>
          <p:cNvGraphicFramePr>
            <a:graphicFrameLocks noChangeAspect="1"/>
          </p:cNvGraphicFramePr>
          <p:nvPr/>
        </p:nvGraphicFramePr>
        <p:xfrm>
          <a:off x="3141663" y="2057400"/>
          <a:ext cx="3475037" cy="1365250"/>
        </p:xfrm>
        <a:graphic>
          <a:graphicData uri="http://schemas.openxmlformats.org/presentationml/2006/ole">
            <p:oleObj spid="_x0000_s106498" name="Equation" r:id="rId3" imgW="1066800" imgH="41910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with your partner.</a:t>
            </a:r>
          </a:p>
          <a:p>
            <a:r>
              <a:rPr lang="en-US" b="1" u="sng" dirty="0" smtClean="0"/>
              <a:t>Example 7</a:t>
            </a:r>
            <a:r>
              <a:rPr lang="en-US" dirty="0" smtClean="0"/>
              <a:t>: </a:t>
            </a:r>
            <a:endParaRPr lang="en-US" dirty="0"/>
          </a:p>
        </p:txBody>
      </p:sp>
      <p:graphicFrame>
        <p:nvGraphicFramePr>
          <p:cNvPr id="103426" name="Object 2"/>
          <p:cNvGraphicFramePr>
            <a:graphicFrameLocks noChangeAspect="1"/>
          </p:cNvGraphicFramePr>
          <p:nvPr/>
        </p:nvGraphicFramePr>
        <p:xfrm>
          <a:off x="3409950" y="2057400"/>
          <a:ext cx="2936875" cy="1365250"/>
        </p:xfrm>
        <a:graphic>
          <a:graphicData uri="http://schemas.openxmlformats.org/presentationml/2006/ole">
            <p:oleObj spid="_x0000_s108546" name="Equation" r:id="rId3" imgW="901700" imgH="41910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with your partner.</a:t>
            </a:r>
          </a:p>
          <a:p>
            <a:r>
              <a:rPr lang="en-US" b="1" u="sng" dirty="0" smtClean="0"/>
              <a:t>Example 8</a:t>
            </a:r>
            <a:r>
              <a:rPr lang="en-US" dirty="0" smtClean="0"/>
              <a:t>: </a:t>
            </a:r>
            <a:endParaRPr lang="en-US" dirty="0"/>
          </a:p>
        </p:txBody>
      </p:sp>
      <p:graphicFrame>
        <p:nvGraphicFramePr>
          <p:cNvPr id="103426" name="Object 2"/>
          <p:cNvGraphicFramePr>
            <a:graphicFrameLocks noChangeAspect="1"/>
          </p:cNvGraphicFramePr>
          <p:nvPr/>
        </p:nvGraphicFramePr>
        <p:xfrm>
          <a:off x="3059113" y="2057400"/>
          <a:ext cx="3640137" cy="1365250"/>
        </p:xfrm>
        <a:graphic>
          <a:graphicData uri="http://schemas.openxmlformats.org/presentationml/2006/ole">
            <p:oleObj spid="_x0000_s109570" name="Equation" r:id="rId3" imgW="1117600" imgH="41910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on your own.</a:t>
            </a:r>
          </a:p>
          <a:p>
            <a:r>
              <a:rPr lang="en-US" b="1" u="sng" dirty="0" smtClean="0"/>
              <a:t>Example 9</a:t>
            </a:r>
            <a:r>
              <a:rPr lang="en-US" dirty="0" smtClean="0"/>
              <a:t>: </a:t>
            </a:r>
            <a:endParaRPr lang="en-US" dirty="0"/>
          </a:p>
        </p:txBody>
      </p:sp>
      <p:graphicFrame>
        <p:nvGraphicFramePr>
          <p:cNvPr id="103426" name="Object 2"/>
          <p:cNvGraphicFramePr>
            <a:graphicFrameLocks noChangeAspect="1"/>
          </p:cNvGraphicFramePr>
          <p:nvPr/>
        </p:nvGraphicFramePr>
        <p:xfrm>
          <a:off x="3286125" y="2057400"/>
          <a:ext cx="3186113" cy="1365250"/>
        </p:xfrm>
        <a:graphic>
          <a:graphicData uri="http://schemas.openxmlformats.org/presentationml/2006/ole">
            <p:oleObj spid="_x0000_s110594" name="Equation" r:id="rId3" imgW="977900" imgH="41910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on your own.</a:t>
            </a:r>
          </a:p>
          <a:p>
            <a:r>
              <a:rPr lang="en-US" b="1" u="sng" dirty="0" smtClean="0"/>
              <a:t>Example 10</a:t>
            </a:r>
            <a:r>
              <a:rPr lang="en-US" dirty="0" smtClean="0"/>
              <a:t>: </a:t>
            </a:r>
            <a:endParaRPr lang="en-US" dirty="0"/>
          </a:p>
        </p:txBody>
      </p:sp>
      <p:graphicFrame>
        <p:nvGraphicFramePr>
          <p:cNvPr id="103426" name="Object 2"/>
          <p:cNvGraphicFramePr>
            <a:graphicFrameLocks noChangeAspect="1"/>
          </p:cNvGraphicFramePr>
          <p:nvPr/>
        </p:nvGraphicFramePr>
        <p:xfrm>
          <a:off x="3368675" y="2057400"/>
          <a:ext cx="3021013" cy="1365250"/>
        </p:xfrm>
        <a:graphic>
          <a:graphicData uri="http://schemas.openxmlformats.org/presentationml/2006/ole">
            <p:oleObj spid="_x0000_s111618" name="Equation" r:id="rId3" imgW="927100" imgH="41910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Card Progress Letters </a:t>
            </a:r>
            <a:endParaRPr lang="en-US" dirty="0"/>
          </a:p>
        </p:txBody>
      </p:sp>
      <p:sp>
        <p:nvSpPr>
          <p:cNvPr id="3" name="Content Placeholder 2"/>
          <p:cNvSpPr>
            <a:spLocks noGrp="1"/>
          </p:cNvSpPr>
          <p:nvPr>
            <p:ph idx="1"/>
          </p:nvPr>
        </p:nvSpPr>
        <p:spPr/>
        <p:txBody>
          <a:bodyPr numCol="3">
            <a:normAutofit fontScale="92500" lnSpcReduction="20000"/>
          </a:bodyPr>
          <a:lstStyle/>
          <a:p>
            <a:r>
              <a:rPr lang="en-US" b="1" dirty="0" smtClean="0"/>
              <a:t>3</a:t>
            </a:r>
            <a:r>
              <a:rPr lang="en-US" b="1" baseline="30000" dirty="0" smtClean="0"/>
              <a:t>rd</a:t>
            </a:r>
            <a:r>
              <a:rPr lang="en-US" b="1" dirty="0" smtClean="0"/>
              <a:t> Period</a:t>
            </a:r>
          </a:p>
          <a:p>
            <a:pPr lvl="1"/>
            <a:r>
              <a:rPr lang="en-US" dirty="0" err="1" smtClean="0"/>
              <a:t>Cordarius</a:t>
            </a:r>
            <a:endParaRPr lang="en-US" dirty="0" smtClean="0"/>
          </a:p>
          <a:p>
            <a:pPr lvl="1"/>
            <a:r>
              <a:rPr lang="en-US" dirty="0" smtClean="0"/>
              <a:t>Anthony</a:t>
            </a:r>
          </a:p>
          <a:p>
            <a:pPr lvl="1"/>
            <a:r>
              <a:rPr lang="en-US" dirty="0" smtClean="0"/>
              <a:t>Josh</a:t>
            </a:r>
          </a:p>
          <a:p>
            <a:pPr lvl="1"/>
            <a:r>
              <a:rPr lang="en-US" dirty="0" err="1" smtClean="0"/>
              <a:t>Chyna</a:t>
            </a:r>
            <a:endParaRPr lang="en-US" dirty="0" smtClean="0"/>
          </a:p>
          <a:p>
            <a:pPr lvl="1"/>
            <a:r>
              <a:rPr lang="en-US" dirty="0" err="1" smtClean="0"/>
              <a:t>Khylee</a:t>
            </a: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b="1" dirty="0" smtClean="0"/>
              <a:t>6</a:t>
            </a:r>
            <a:r>
              <a:rPr lang="en-US" b="1" baseline="30000" dirty="0" smtClean="0"/>
              <a:t>th</a:t>
            </a:r>
            <a:r>
              <a:rPr lang="en-US" b="1" dirty="0" smtClean="0"/>
              <a:t> Period</a:t>
            </a:r>
          </a:p>
          <a:p>
            <a:pPr lvl="1"/>
            <a:r>
              <a:rPr lang="en-US" dirty="0" err="1" smtClean="0"/>
              <a:t>Arlandre</a:t>
            </a:r>
            <a:endParaRPr lang="en-US" dirty="0" smtClean="0"/>
          </a:p>
          <a:p>
            <a:pPr lvl="1"/>
            <a:r>
              <a:rPr lang="en-US" dirty="0" smtClean="0"/>
              <a:t>Melanie</a:t>
            </a:r>
          </a:p>
          <a:p>
            <a:pPr lvl="1"/>
            <a:r>
              <a:rPr lang="en-US" dirty="0" smtClean="0"/>
              <a:t>Fred</a:t>
            </a:r>
          </a:p>
          <a:p>
            <a:pPr lvl="1"/>
            <a:r>
              <a:rPr lang="en-US" dirty="0" smtClean="0"/>
              <a:t>Greg</a:t>
            </a:r>
          </a:p>
          <a:p>
            <a:pPr lvl="1"/>
            <a:r>
              <a:rPr lang="en-US" dirty="0" err="1" smtClean="0"/>
              <a:t>Deriya</a:t>
            </a:r>
            <a:endParaRPr lang="en-US" dirty="0" smtClean="0"/>
          </a:p>
          <a:p>
            <a:pPr lvl="1"/>
            <a:r>
              <a:rPr lang="en-US" dirty="0" err="1" smtClean="0"/>
              <a:t>Jalen</a:t>
            </a:r>
            <a:endParaRPr lang="en-US" dirty="0" smtClean="0"/>
          </a:p>
          <a:p>
            <a:pPr lvl="1"/>
            <a:r>
              <a:rPr lang="en-US" dirty="0" smtClean="0"/>
              <a:t>Kenny</a:t>
            </a:r>
          </a:p>
          <a:p>
            <a:pPr lvl="1"/>
            <a:r>
              <a:rPr lang="en-US" dirty="0" err="1" smtClean="0"/>
              <a:t>Isiah</a:t>
            </a:r>
            <a:endParaRPr lang="en-US" dirty="0" smtClean="0"/>
          </a:p>
          <a:p>
            <a:pPr lvl="1"/>
            <a:r>
              <a:rPr lang="en-US" dirty="0" err="1" smtClean="0"/>
              <a:t>Tavious</a:t>
            </a:r>
            <a:endParaRPr lang="en-US" dirty="0" smtClean="0"/>
          </a:p>
          <a:p>
            <a:pPr lvl="1">
              <a:buNone/>
            </a:pPr>
            <a:endParaRPr lang="en-US" dirty="0" smtClean="0"/>
          </a:p>
          <a:p>
            <a:r>
              <a:rPr lang="en-US" b="1" dirty="0" smtClean="0"/>
              <a:t>7</a:t>
            </a:r>
            <a:r>
              <a:rPr lang="en-US" b="1" baseline="30000" dirty="0" smtClean="0"/>
              <a:t>th</a:t>
            </a:r>
            <a:r>
              <a:rPr lang="en-US" b="1" dirty="0" smtClean="0"/>
              <a:t> Period</a:t>
            </a:r>
          </a:p>
          <a:p>
            <a:pPr lvl="1"/>
            <a:r>
              <a:rPr lang="en-US" dirty="0" err="1" smtClean="0"/>
              <a:t>Annas</a:t>
            </a:r>
            <a:endParaRPr lang="en-US" dirty="0" smtClean="0"/>
          </a:p>
          <a:p>
            <a:pPr lvl="1"/>
            <a:r>
              <a:rPr lang="en-US" dirty="0" err="1" smtClean="0"/>
              <a:t>Khadija</a:t>
            </a:r>
            <a:endParaRPr lang="en-US" dirty="0" smtClean="0"/>
          </a:p>
          <a:p>
            <a:pPr lvl="1"/>
            <a:r>
              <a:rPr lang="en-US" dirty="0" smtClean="0"/>
              <a:t>Jack</a:t>
            </a:r>
          </a:p>
          <a:p>
            <a:pPr lvl="1"/>
            <a:r>
              <a:rPr lang="en-US" dirty="0" err="1" smtClean="0"/>
              <a:t>Keona</a:t>
            </a:r>
            <a:endParaRPr lang="en-US" dirty="0" smtClean="0"/>
          </a:p>
          <a:p>
            <a:pPr lvl="1"/>
            <a:r>
              <a:rPr lang="en-US" dirty="0" err="1" smtClean="0"/>
              <a:t>Zayna</a:t>
            </a:r>
            <a:endParaRPr lang="en-US" dirty="0" smtClean="0"/>
          </a:p>
          <a:p>
            <a:pPr lvl="1"/>
            <a:r>
              <a:rPr lang="en-US" dirty="0" err="1" smtClean="0"/>
              <a:t>Lataryl</a:t>
            </a:r>
            <a:endParaRPr lang="en-US" dirty="0" smtClean="0"/>
          </a:p>
          <a:p>
            <a:pPr lvl="1"/>
            <a:r>
              <a:rPr lang="en-US" dirty="0" smtClean="0"/>
              <a:t>Austin</a:t>
            </a:r>
          </a:p>
          <a:p>
            <a:pPr lvl="1"/>
            <a:r>
              <a:rPr lang="en-US" dirty="0" smtClean="0"/>
              <a:t>Cynthia</a:t>
            </a:r>
          </a:p>
          <a:p>
            <a:pPr lvl="1"/>
            <a:r>
              <a:rPr lang="en-US" dirty="0" err="1" smtClean="0"/>
              <a:t>Tinaya</a:t>
            </a:r>
            <a:endParaRPr lang="en-US" dirty="0" smtClean="0"/>
          </a:p>
          <a:p>
            <a:pPr lvl="1"/>
            <a:endParaRPr lang="en-US" dirty="0" smtClean="0"/>
          </a:p>
          <a:p>
            <a:pPr lvl="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Multi-Step Equations</a:t>
            </a:r>
            <a:endParaRPr lang="en-US" dirty="0"/>
          </a:p>
        </p:txBody>
      </p:sp>
      <p:sp>
        <p:nvSpPr>
          <p:cNvPr id="7" name="Content Placeholder 6"/>
          <p:cNvSpPr>
            <a:spLocks noGrp="1"/>
          </p:cNvSpPr>
          <p:nvPr>
            <p:ph idx="1"/>
          </p:nvPr>
        </p:nvSpPr>
        <p:spPr/>
        <p:txBody>
          <a:bodyPr/>
          <a:lstStyle/>
          <a:p>
            <a:r>
              <a:rPr lang="en-US" dirty="0" smtClean="0"/>
              <a:t>Work on this one on your own.</a:t>
            </a:r>
          </a:p>
          <a:p>
            <a:r>
              <a:rPr lang="en-US" b="1" u="sng" dirty="0" smtClean="0"/>
              <a:t>Example 11</a:t>
            </a:r>
            <a:r>
              <a:rPr lang="en-US" dirty="0" smtClean="0"/>
              <a:t>: </a:t>
            </a:r>
            <a:endParaRPr lang="en-US" dirty="0"/>
          </a:p>
        </p:txBody>
      </p:sp>
      <p:graphicFrame>
        <p:nvGraphicFramePr>
          <p:cNvPr id="103426" name="Object 2"/>
          <p:cNvGraphicFramePr>
            <a:graphicFrameLocks noChangeAspect="1"/>
          </p:cNvGraphicFramePr>
          <p:nvPr/>
        </p:nvGraphicFramePr>
        <p:xfrm>
          <a:off x="3286125" y="2057400"/>
          <a:ext cx="3187700" cy="1365250"/>
        </p:xfrm>
        <a:graphic>
          <a:graphicData uri="http://schemas.openxmlformats.org/presentationml/2006/ole">
            <p:oleObj spid="_x0000_s112642" name="Equation" r:id="rId3" imgW="977900" imgH="41910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a:xfrm>
            <a:off x="498474" y="1752600"/>
            <a:ext cx="7556313" cy="4144963"/>
          </a:xfrm>
        </p:spPr>
        <p:txBody>
          <a:bodyPr>
            <a:normAutofit fontScale="92500" lnSpcReduction="20000"/>
          </a:bodyPr>
          <a:lstStyle/>
          <a:p>
            <a:r>
              <a:rPr lang="en-US" sz="3200" dirty="0" smtClean="0"/>
              <a:t>Each of you will complete your exit ticket on a note card. </a:t>
            </a:r>
          </a:p>
          <a:p>
            <a:r>
              <a:rPr lang="en-US" sz="3200" dirty="0" smtClean="0"/>
              <a:t>You will complete the exit ticket in 5 minutes and it must be turned in before you can exit the classroom.</a:t>
            </a:r>
          </a:p>
          <a:p>
            <a:r>
              <a:rPr lang="en-US" sz="3200" dirty="0" smtClean="0"/>
              <a:t>You must work </a:t>
            </a:r>
            <a:r>
              <a:rPr lang="en-US" sz="3200" b="1" dirty="0" smtClean="0"/>
              <a:t>SILENTLY</a:t>
            </a:r>
            <a:r>
              <a:rPr lang="en-US" sz="3200" dirty="0" smtClean="0"/>
              <a:t> and </a:t>
            </a:r>
            <a:r>
              <a:rPr lang="en-US" sz="3200" b="1" dirty="0" smtClean="0"/>
              <a:t>INDEPENDENTLY.</a:t>
            </a:r>
          </a:p>
          <a:p>
            <a:pPr>
              <a:buNone/>
            </a:pPr>
            <a:endParaRPr lang="en-US" sz="3200" dirty="0" smtClean="0"/>
          </a:p>
          <a:p>
            <a:r>
              <a:rPr lang="en-US" sz="3200" dirty="0" smtClean="0"/>
              <a:t>HOMEWORK – Worksheet</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None/>
            </a:pPr>
            <a:endParaRPr lang="en-US" dirty="0" smtClean="0"/>
          </a:p>
          <a:p>
            <a:pPr marL="514350" indent="-514350"/>
            <a:r>
              <a:rPr lang="en-US" dirty="0" smtClean="0"/>
              <a:t>Homework -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(10 </a:t>
            </a:r>
            <a:r>
              <a:rPr lang="en-US" dirty="0" err="1" smtClean="0"/>
              <a:t>x</a:t>
            </a:r>
            <a:r>
              <a:rPr lang="en-US" dirty="0" smtClean="0"/>
              <a:t> </a:t>
            </a:r>
            <a:r>
              <a:rPr lang="en-US" dirty="0"/>
              <a:t>1</a:t>
            </a:r>
            <a:r>
              <a:rPr lang="en-US" dirty="0" smtClean="0"/>
              <a:t>) , (5 </a:t>
            </a:r>
            <a:r>
              <a:rPr lang="en-US" dirty="0" err="1" smtClean="0"/>
              <a:t>x</a:t>
            </a:r>
            <a:r>
              <a:rPr lang="en-US" dirty="0" smtClean="0"/>
              <a:t> 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Please respond to the following on your guided notes </a:t>
            </a:r>
            <a:r>
              <a:rPr lang="en-US" b="1" dirty="0" smtClean="0"/>
              <a:t>SILENTLY &amp; INDEPENDETLY:</a:t>
            </a:r>
          </a:p>
          <a:p>
            <a:pPr marL="514350" indent="-514350">
              <a:buFont typeface="+mj-lt"/>
              <a:buAutoNum type="arabicPeriod"/>
            </a:pPr>
            <a:r>
              <a:rPr lang="en-US" dirty="0" smtClean="0"/>
              <a:t>Solve for </a:t>
            </a:r>
            <a:r>
              <a:rPr lang="en-US" dirty="0" err="1" smtClean="0"/>
              <a:t>x</a:t>
            </a:r>
            <a:r>
              <a:rPr lang="en-US" dirty="0" smtClean="0"/>
              <a:t>. </a:t>
            </a:r>
            <a:br>
              <a:rPr lang="en-US" dirty="0" smtClean="0"/>
            </a:br>
            <a:r>
              <a:rPr lang="en-US" dirty="0" smtClean="0"/>
              <a:t/>
            </a:r>
            <a:br>
              <a:rPr lang="en-US" dirty="0" smtClean="0"/>
            </a:br>
            <a:r>
              <a:rPr lang="en-US" dirty="0" smtClean="0"/>
              <a:t/>
            </a:r>
            <a:br>
              <a:rPr lang="en-US" dirty="0" smtClean="0"/>
            </a:br>
            <a:endParaRPr lang="en-US" dirty="0" smtClean="0"/>
          </a:p>
          <a:p>
            <a:pPr marL="514350" indent="-514350"/>
            <a:r>
              <a:rPr lang="en-US" dirty="0" smtClean="0"/>
              <a:t>Simplify as much as your can:</a:t>
            </a:r>
          </a:p>
          <a:p>
            <a:pPr marL="914400" lvl="1" indent="-514350">
              <a:buFont typeface="+mj-lt"/>
              <a:buAutoNum type="arabicPeriod" startAt="2"/>
            </a:pPr>
            <a:r>
              <a:rPr lang="en-US" dirty="0" smtClean="0"/>
              <a:t>10 </a:t>
            </a:r>
            <a:r>
              <a:rPr lang="en-US" dirty="0" err="1" smtClean="0"/>
              <a:t>x</a:t>
            </a:r>
            <a:r>
              <a:rPr lang="en-US" dirty="0" smtClean="0"/>
              <a:t> – 12x</a:t>
            </a:r>
          </a:p>
          <a:p>
            <a:pPr marL="914400" lvl="1" indent="-514350">
              <a:buFont typeface="+mj-lt"/>
              <a:buAutoNum type="arabicPeriod" startAt="2"/>
            </a:pPr>
            <a:r>
              <a:rPr lang="en-US" dirty="0" smtClean="0"/>
              <a:t>3x + 4 – 10x + 7</a:t>
            </a:r>
          </a:p>
          <a:p>
            <a:pPr marL="914400" lvl="1" indent="-514350">
              <a:buFont typeface="+mj-lt"/>
              <a:buAutoNum type="arabicPeriod" startAt="2"/>
            </a:pPr>
            <a:r>
              <a:rPr lang="en-US" dirty="0" smtClean="0"/>
              <a:t>-10 + 2x – 5 + 4x</a:t>
            </a:r>
            <a:endParaRPr lang="en-US" dirty="0"/>
          </a:p>
        </p:txBody>
      </p:sp>
      <p:graphicFrame>
        <p:nvGraphicFramePr>
          <p:cNvPr id="115714" name="Object 2"/>
          <p:cNvGraphicFramePr>
            <a:graphicFrameLocks noChangeAspect="1"/>
          </p:cNvGraphicFramePr>
          <p:nvPr/>
        </p:nvGraphicFramePr>
        <p:xfrm>
          <a:off x="2944813" y="2514600"/>
          <a:ext cx="1803400" cy="814388"/>
        </p:xfrm>
        <a:graphic>
          <a:graphicData uri="http://schemas.openxmlformats.org/presentationml/2006/ole">
            <p:oleObj spid="_x0000_s115714" name="Equation" r:id="rId3" imgW="927100" imgH="419100" progId="Equation.3">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idx="1"/>
          </p:nvPr>
        </p:nvSpPr>
        <p:spPr/>
        <p:txBody>
          <a:bodyPr>
            <a:normAutofit/>
          </a:bodyPr>
          <a:lstStyle/>
          <a:p>
            <a:r>
              <a:rPr lang="en-US" sz="7200" dirty="0" smtClean="0"/>
              <a:t>SWBAT combine like terms to solve equations.</a:t>
            </a:r>
            <a:endParaRPr lang="en-US" sz="7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Parts of an Equation</a:t>
            </a:r>
            <a:endParaRPr lang="en-US" dirty="0"/>
          </a:p>
        </p:txBody>
      </p:sp>
      <p:sp>
        <p:nvSpPr>
          <p:cNvPr id="3" name="Content Placeholder 2"/>
          <p:cNvSpPr>
            <a:spLocks noGrp="1"/>
          </p:cNvSpPr>
          <p:nvPr>
            <p:ph idx="1"/>
          </p:nvPr>
        </p:nvSpPr>
        <p:spPr/>
        <p:txBody>
          <a:bodyPr/>
          <a:lstStyle/>
          <a:p>
            <a:pPr algn="ctr">
              <a:buNone/>
            </a:pPr>
            <a:r>
              <a:rPr lang="en-US" dirty="0" smtClean="0"/>
              <a:t>2x – 5x</a:t>
            </a:r>
            <a:r>
              <a:rPr lang="en-US" baseline="30000" dirty="0" smtClean="0"/>
              <a:t>2</a:t>
            </a:r>
            <a:r>
              <a:rPr lang="en-US" dirty="0" smtClean="0"/>
              <a:t> + 10 + 7 – </a:t>
            </a:r>
            <a:r>
              <a:rPr lang="en-US" dirty="0" err="1" smtClean="0"/>
              <a:t>x</a:t>
            </a:r>
            <a:endParaRPr lang="en-US" dirty="0" smtClean="0"/>
          </a:p>
          <a:p>
            <a:pPr algn="ctr">
              <a:buNone/>
            </a:pPr>
            <a:endParaRPr lang="en-US" dirty="0" smtClean="0"/>
          </a:p>
          <a:p>
            <a:r>
              <a:rPr lang="en-US" dirty="0" smtClean="0"/>
              <a:t>Terms:</a:t>
            </a:r>
          </a:p>
          <a:p>
            <a:r>
              <a:rPr lang="en-US" dirty="0" smtClean="0"/>
              <a:t>Variables:</a:t>
            </a:r>
          </a:p>
          <a:p>
            <a:r>
              <a:rPr lang="en-US" dirty="0" smtClean="0"/>
              <a:t>Coefficients:</a:t>
            </a:r>
          </a:p>
          <a:p>
            <a:r>
              <a:rPr lang="en-US" dirty="0" smtClean="0"/>
              <a:t>Constants:</a:t>
            </a:r>
          </a:p>
          <a:p>
            <a:r>
              <a:rPr lang="en-US" dirty="0" smtClean="0"/>
              <a:t>Like terms:</a:t>
            </a:r>
          </a:p>
          <a:p>
            <a:pPr>
              <a:buNone/>
            </a:pP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a:t>
            </a:r>
            <a:endParaRPr lang="en-US" dirty="0"/>
          </a:p>
        </p:txBody>
      </p:sp>
      <p:sp>
        <p:nvSpPr>
          <p:cNvPr id="3" name="Content Placeholder 2"/>
          <p:cNvSpPr>
            <a:spLocks noGrp="1"/>
          </p:cNvSpPr>
          <p:nvPr>
            <p:ph idx="1"/>
          </p:nvPr>
        </p:nvSpPr>
        <p:spPr/>
        <p:txBody>
          <a:bodyPr/>
          <a:lstStyle/>
          <a:p>
            <a:pPr marL="514350" indent="-514350"/>
            <a:r>
              <a:rPr lang="en-US" b="1" u="sng" dirty="0" smtClean="0"/>
              <a:t>Example 1:</a:t>
            </a:r>
            <a:r>
              <a:rPr lang="en-US" b="1" dirty="0" smtClean="0"/>
              <a:t>		</a:t>
            </a:r>
            <a:r>
              <a:rPr lang="en-US" dirty="0" smtClean="0"/>
              <a:t> 2x + 5x</a:t>
            </a:r>
          </a:p>
          <a:p>
            <a:pPr marL="514350" indent="-514350">
              <a:buNone/>
            </a:pPr>
            <a:endParaRPr lang="en-US" dirty="0" smtClean="0"/>
          </a:p>
          <a:p>
            <a:pPr marL="514350" indent="-514350">
              <a:buNone/>
            </a:pPr>
            <a:endParaRPr lang="en-US" dirty="0" smtClean="0"/>
          </a:p>
          <a:p>
            <a:pPr marL="514350" indent="-514350"/>
            <a:r>
              <a:rPr lang="en-US" b="1" u="sng" dirty="0" smtClean="0"/>
              <a:t>Example 2</a:t>
            </a:r>
            <a:r>
              <a:rPr lang="en-US" dirty="0" smtClean="0"/>
              <a:t>:		2x – 5x</a:t>
            </a:r>
          </a:p>
          <a:p>
            <a:pPr marL="514350" indent="-514350">
              <a:buNone/>
            </a:pPr>
            <a:endParaRPr lang="en-US" dirty="0" smtClean="0"/>
          </a:p>
          <a:p>
            <a:pPr marL="514350" indent="-514350">
              <a:buNone/>
            </a:pPr>
            <a:endParaRPr lang="en-US" dirty="0" smtClean="0"/>
          </a:p>
          <a:p>
            <a:pPr marL="514350" indent="-514350"/>
            <a:r>
              <a:rPr lang="en-US" b="1" u="sng" dirty="0" smtClean="0"/>
              <a:t>Example 3:</a:t>
            </a:r>
            <a:r>
              <a:rPr lang="en-US" b="1" dirty="0" smtClean="0"/>
              <a:t>		</a:t>
            </a:r>
            <a:r>
              <a:rPr lang="en-US" dirty="0" smtClean="0"/>
              <a:t>2x(5x)</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Example 4</a:t>
            </a:r>
            <a:r>
              <a:rPr lang="en-US" dirty="0" smtClean="0"/>
              <a:t>: 		-5y + 10y</a:t>
            </a:r>
            <a:br>
              <a:rPr lang="en-US" dirty="0" smtClean="0"/>
            </a:br>
            <a:endParaRPr lang="en-US" dirty="0" smtClean="0"/>
          </a:p>
          <a:p>
            <a:endParaRPr lang="en-US" dirty="0" smtClean="0"/>
          </a:p>
          <a:p>
            <a:r>
              <a:rPr lang="en-US" b="1" u="sng" dirty="0" smtClean="0"/>
              <a:t>Example 5:</a:t>
            </a:r>
            <a:r>
              <a:rPr lang="en-US" b="1" dirty="0" smtClean="0"/>
              <a:t>		</a:t>
            </a:r>
            <a:r>
              <a:rPr lang="en-US" dirty="0" smtClean="0"/>
              <a:t>-5y – 10y</a:t>
            </a:r>
            <a:br>
              <a:rPr lang="en-US" dirty="0" smtClean="0"/>
            </a:br>
            <a:endParaRPr lang="en-US" dirty="0" smtClean="0"/>
          </a:p>
          <a:p>
            <a:endParaRPr lang="en-US" dirty="0" smtClean="0"/>
          </a:p>
          <a:p>
            <a:r>
              <a:rPr lang="en-US" b="1" u="sng" dirty="0" smtClean="0"/>
              <a:t>Example 6</a:t>
            </a:r>
            <a:r>
              <a:rPr lang="en-US" dirty="0" smtClean="0"/>
              <a:t>:		-5y(10y)</a:t>
            </a:r>
            <a:br>
              <a:rPr lang="en-US" dirty="0" smtClean="0"/>
            </a:br>
            <a:endParaRPr lang="en-US" dirty="0" smtClean="0"/>
          </a:p>
          <a:p>
            <a:endParaRPr lang="en-US" dirty="0" smtClean="0"/>
          </a:p>
          <a:p>
            <a:r>
              <a:rPr lang="en-US" b="1" u="sng" dirty="0" smtClean="0"/>
              <a:t>Example 7</a:t>
            </a:r>
            <a:r>
              <a:rPr lang="en-US" dirty="0" smtClean="0"/>
              <a:t>:		 5x + 10y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p:txBody>
          <a:bodyPr/>
          <a:lstStyle/>
          <a:p>
            <a:r>
              <a:rPr lang="en-US" dirty="0" smtClean="0"/>
              <a:t>Watch as I solve this problem.</a:t>
            </a:r>
          </a:p>
          <a:p>
            <a:r>
              <a:rPr lang="en-US" b="1" u="sng" dirty="0" smtClean="0"/>
              <a:t>Example 8</a:t>
            </a:r>
            <a:r>
              <a:rPr lang="en-US" dirty="0" smtClean="0"/>
              <a:t>:		-10 + 4x – 5 + 7x = -3 + 18x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p:txBody>
          <a:bodyPr/>
          <a:lstStyle/>
          <a:p>
            <a:r>
              <a:rPr lang="en-US" dirty="0" smtClean="0"/>
              <a:t>Watch as I solve this problem.</a:t>
            </a:r>
          </a:p>
          <a:p>
            <a:r>
              <a:rPr lang="en-US" b="1" u="sng" dirty="0" smtClean="0"/>
              <a:t>Example 9</a:t>
            </a:r>
            <a:r>
              <a:rPr lang="en-US" dirty="0" smtClean="0"/>
              <a:t>:		3x – 4 + 9x = 2x – 10 – 5x</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a:t>
            </a:r>
            <a:r>
              <a:rPr lang="en-US" dirty="0" err="1" smtClean="0"/>
              <a:t>Mathletes</a:t>
            </a:r>
            <a:r>
              <a:rPr lang="en-US" dirty="0" smtClean="0"/>
              <a:t> – Everything turned in!</a:t>
            </a:r>
            <a:endParaRPr lang="en-US" dirty="0"/>
          </a:p>
        </p:txBody>
      </p:sp>
      <p:sp>
        <p:nvSpPr>
          <p:cNvPr id="3" name="Content Placeholder 2"/>
          <p:cNvSpPr>
            <a:spLocks noGrp="1"/>
          </p:cNvSpPr>
          <p:nvPr>
            <p:ph idx="1"/>
          </p:nvPr>
        </p:nvSpPr>
        <p:spPr/>
        <p:txBody>
          <a:bodyPr numCol="4">
            <a:normAutofit/>
          </a:bodyPr>
          <a:lstStyle/>
          <a:p>
            <a:r>
              <a:rPr lang="en-US" sz="2400" b="1" dirty="0" smtClean="0"/>
              <a:t>3</a:t>
            </a:r>
            <a:r>
              <a:rPr lang="en-US" sz="2400" b="1" baseline="30000" dirty="0" smtClean="0"/>
              <a:t>rd</a:t>
            </a:r>
            <a:r>
              <a:rPr lang="en-US" sz="2400" b="1" dirty="0" smtClean="0"/>
              <a:t> Period</a:t>
            </a:r>
          </a:p>
          <a:p>
            <a:pPr lvl="1"/>
            <a:r>
              <a:rPr lang="en-US" sz="2000" dirty="0" err="1" smtClean="0"/>
              <a:t>Tyrek</a:t>
            </a:r>
            <a:endParaRPr lang="en-US" sz="2000" dirty="0" smtClean="0"/>
          </a:p>
          <a:p>
            <a:pPr lvl="1"/>
            <a:r>
              <a:rPr lang="en-US" sz="2000" dirty="0" err="1" smtClean="0"/>
              <a:t>QuinTerio</a:t>
            </a:r>
            <a:endParaRPr lang="en-US" sz="2000" dirty="0" smtClean="0"/>
          </a:p>
          <a:p>
            <a:pPr lvl="1"/>
            <a:r>
              <a:rPr lang="en-US" sz="2000" dirty="0" smtClean="0"/>
              <a:t>Jacob P.</a:t>
            </a:r>
          </a:p>
          <a:p>
            <a:pPr lvl="1"/>
            <a:endParaRPr lang="en-US" sz="2000" dirty="0"/>
          </a:p>
          <a:p>
            <a:pPr lvl="1"/>
            <a:endParaRPr lang="en-US" sz="2000" dirty="0" smtClean="0"/>
          </a:p>
          <a:p>
            <a:pPr lvl="1"/>
            <a:endParaRPr lang="en-US" sz="2000" dirty="0"/>
          </a:p>
          <a:p>
            <a:pPr lvl="1">
              <a:buNone/>
            </a:pPr>
            <a:endParaRPr lang="en-US" sz="2000" dirty="0" smtClean="0"/>
          </a:p>
          <a:p>
            <a:pPr lvl="1">
              <a:buNone/>
            </a:pPr>
            <a:endParaRPr lang="en-US" sz="2000" dirty="0"/>
          </a:p>
          <a:p>
            <a:pPr lvl="1">
              <a:buNone/>
            </a:pPr>
            <a:endParaRPr lang="en-US" sz="2000" dirty="0" smtClean="0"/>
          </a:p>
          <a:p>
            <a:pPr lvl="1"/>
            <a:endParaRPr lang="en-US" sz="2000" dirty="0" smtClean="0"/>
          </a:p>
          <a:p>
            <a:r>
              <a:rPr lang="en-US" sz="2400" b="1" dirty="0" smtClean="0"/>
              <a:t>5</a:t>
            </a:r>
            <a:r>
              <a:rPr lang="en-US" sz="2400" b="1" baseline="30000" dirty="0" smtClean="0"/>
              <a:t>th</a:t>
            </a:r>
            <a:r>
              <a:rPr lang="en-US" sz="2400" b="1" dirty="0" smtClean="0"/>
              <a:t> Period</a:t>
            </a:r>
          </a:p>
          <a:p>
            <a:pPr lvl="1"/>
            <a:r>
              <a:rPr lang="en-US" sz="2000" dirty="0" smtClean="0"/>
              <a:t>Tristan</a:t>
            </a:r>
          </a:p>
          <a:p>
            <a:pPr lvl="1"/>
            <a:r>
              <a:rPr lang="en-US" sz="2000" dirty="0" err="1" smtClean="0"/>
              <a:t>Torez</a:t>
            </a:r>
            <a:endParaRPr lang="en-US" sz="2000" dirty="0" smtClean="0"/>
          </a:p>
          <a:p>
            <a:pPr lvl="1"/>
            <a:r>
              <a:rPr lang="en-US" sz="2000" dirty="0" err="1" smtClean="0"/>
              <a:t>Aliciah</a:t>
            </a:r>
            <a:endParaRPr lang="en-US" sz="2000" dirty="0" smtClean="0"/>
          </a:p>
          <a:p>
            <a:pPr lvl="1"/>
            <a:r>
              <a:rPr lang="en-US" sz="2000" dirty="0" smtClean="0"/>
              <a:t>Reggie</a:t>
            </a:r>
          </a:p>
          <a:p>
            <a:pPr lvl="1"/>
            <a:r>
              <a:rPr lang="en-US" sz="2000" dirty="0" smtClean="0"/>
              <a:t>Abdul</a:t>
            </a:r>
          </a:p>
          <a:p>
            <a:pPr lvl="1"/>
            <a:r>
              <a:rPr lang="en-US" sz="2000" dirty="0" smtClean="0"/>
              <a:t>Brandon</a:t>
            </a:r>
          </a:p>
          <a:p>
            <a:pPr lvl="1"/>
            <a:r>
              <a:rPr lang="en-US" sz="2000" dirty="0" err="1" smtClean="0"/>
              <a:t>Robynn</a:t>
            </a:r>
            <a:endParaRPr lang="en-US" sz="2000" dirty="0" smtClean="0"/>
          </a:p>
          <a:p>
            <a:pPr lvl="1"/>
            <a:r>
              <a:rPr lang="en-US" sz="2000" dirty="0" smtClean="0"/>
              <a:t>Belen</a:t>
            </a:r>
          </a:p>
          <a:p>
            <a:pPr lvl="1"/>
            <a:r>
              <a:rPr lang="en-US" sz="2000" dirty="0" smtClean="0"/>
              <a:t>Vicki</a:t>
            </a:r>
          </a:p>
          <a:p>
            <a:pPr lvl="1"/>
            <a:r>
              <a:rPr lang="en-US" sz="2000" dirty="0" smtClean="0"/>
              <a:t>Wesley</a:t>
            </a:r>
          </a:p>
          <a:p>
            <a:pPr lvl="1"/>
            <a:r>
              <a:rPr lang="en-US" sz="2000" dirty="0" smtClean="0"/>
              <a:t>Mario</a:t>
            </a:r>
          </a:p>
          <a:p>
            <a:r>
              <a:rPr lang="en-US" sz="2400" b="1" dirty="0" smtClean="0"/>
              <a:t>6</a:t>
            </a:r>
            <a:r>
              <a:rPr lang="en-US" sz="2400" b="1" baseline="30000" dirty="0" smtClean="0"/>
              <a:t>th</a:t>
            </a:r>
            <a:r>
              <a:rPr lang="en-US" sz="2400" b="1" dirty="0" smtClean="0"/>
              <a:t> Period</a:t>
            </a:r>
          </a:p>
          <a:p>
            <a:pPr lvl="1"/>
            <a:r>
              <a:rPr lang="en-US" sz="2000" dirty="0" err="1" smtClean="0"/>
              <a:t>Jailene</a:t>
            </a:r>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buNone/>
            </a:pPr>
            <a:endParaRPr lang="en-US" sz="2000" dirty="0" smtClean="0"/>
          </a:p>
          <a:p>
            <a:r>
              <a:rPr lang="en-US" sz="2400" b="1" dirty="0" smtClean="0"/>
              <a:t>7</a:t>
            </a:r>
            <a:r>
              <a:rPr lang="en-US" sz="2400" b="1" baseline="30000" dirty="0" smtClean="0"/>
              <a:t>th</a:t>
            </a:r>
            <a:r>
              <a:rPr lang="en-US" sz="2400" b="1" dirty="0" smtClean="0"/>
              <a:t> Period</a:t>
            </a:r>
          </a:p>
          <a:p>
            <a:pPr lvl="1"/>
            <a:r>
              <a:rPr lang="en-US" sz="2000" dirty="0" err="1" smtClean="0"/>
              <a:t>Autumun</a:t>
            </a:r>
            <a:endParaRPr lang="en-US" sz="2000" dirty="0" smtClean="0"/>
          </a:p>
          <a:p>
            <a:pPr lvl="1"/>
            <a:r>
              <a:rPr lang="en-US" sz="2000" dirty="0" smtClean="0"/>
              <a:t>Grace</a:t>
            </a:r>
          </a:p>
          <a:p>
            <a:pPr lvl="1"/>
            <a:r>
              <a:rPr lang="en-US" sz="2000" dirty="0" err="1" smtClean="0"/>
              <a:t>Shaquanna</a:t>
            </a:r>
            <a:endParaRPr lang="en-US" sz="2000" dirty="0" smtClean="0"/>
          </a:p>
          <a:p>
            <a:pPr lvl="1"/>
            <a:r>
              <a:rPr lang="en-US" sz="2000" dirty="0" err="1" smtClean="0"/>
              <a:t>Amiya</a:t>
            </a:r>
            <a:endParaRPr lang="en-US" sz="2000" dirty="0" smtClean="0"/>
          </a:p>
          <a:p>
            <a:pPr lvl="1"/>
            <a:endParaRPr lang="en-US" sz="2400" dirty="0" smtClean="0"/>
          </a:p>
          <a:p>
            <a:pPr lvl="1"/>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p:txBody>
          <a:bodyPr/>
          <a:lstStyle/>
          <a:p>
            <a:r>
              <a:rPr lang="en-US" dirty="0" smtClean="0"/>
              <a:t>Watch as I solve this problem.</a:t>
            </a:r>
          </a:p>
          <a:p>
            <a:r>
              <a:rPr lang="en-US" b="1" u="sng" dirty="0" smtClean="0"/>
              <a:t>Example 10</a:t>
            </a:r>
            <a:r>
              <a:rPr lang="en-US" dirty="0" smtClean="0"/>
              <a:t>:		-2x – 7+ 4x = 3x +5- 8x + 10</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p:txBody>
          <a:bodyPr/>
          <a:lstStyle/>
          <a:p>
            <a:r>
              <a:rPr lang="en-US" dirty="0" smtClean="0"/>
              <a:t>Walk me through this one.</a:t>
            </a:r>
          </a:p>
          <a:p>
            <a:r>
              <a:rPr lang="en-US" b="1" u="sng" dirty="0" smtClean="0"/>
              <a:t>Example 11</a:t>
            </a:r>
            <a:r>
              <a:rPr lang="en-US" dirty="0" smtClean="0"/>
              <a:t>:	-½x – 6 + 12x – 32 = 5x – 8 + 9x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Walk me through this one.</a:t>
            </a:r>
          </a:p>
          <a:p>
            <a:r>
              <a:rPr lang="en-US" b="1" u="sng" dirty="0" smtClean="0"/>
              <a:t>Example 12</a:t>
            </a:r>
            <a:r>
              <a:rPr lang="en-US" dirty="0" smtClean="0"/>
              <a:t>:</a:t>
            </a:r>
            <a:r>
              <a:rPr lang="en-US" sz="2800" dirty="0" smtClean="0"/>
              <a:t>      ¾x – 4.5 + 12x – 12 = 15x – 7 + 30x + 2</a:t>
            </a:r>
            <a:r>
              <a:rPr lang="en-US" dirty="0" smtClean="0"/>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Work on this one with your partner.</a:t>
            </a:r>
          </a:p>
          <a:p>
            <a:r>
              <a:rPr lang="en-US" b="1" u="sng" dirty="0" smtClean="0"/>
              <a:t>Example 13</a:t>
            </a:r>
            <a:r>
              <a:rPr lang="en-US" dirty="0" smtClean="0"/>
              <a:t>:</a:t>
            </a:r>
            <a:r>
              <a:rPr lang="en-US" sz="2800" dirty="0" smtClean="0"/>
              <a:t>      -5x + ¼ - 10 – 15x = 3x – 14 + 7x - 10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Work on this one with your partner.</a:t>
            </a:r>
          </a:p>
          <a:p>
            <a:r>
              <a:rPr lang="en-US" b="1" u="sng" dirty="0" smtClean="0"/>
              <a:t>Example 14</a:t>
            </a:r>
            <a:r>
              <a:rPr lang="en-US" dirty="0" smtClean="0"/>
              <a:t>:</a:t>
            </a:r>
            <a:r>
              <a:rPr lang="en-US" sz="2800" dirty="0" smtClean="0"/>
              <a:t>    -30 + 10x – 20 – 15x = -6 + 12x – 18 + 8x</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Work on this one on your own.</a:t>
            </a:r>
          </a:p>
          <a:p>
            <a:r>
              <a:rPr lang="en-US" b="1" u="sng" dirty="0" smtClean="0"/>
              <a:t>Example 15</a:t>
            </a:r>
            <a:r>
              <a:rPr lang="en-US" dirty="0" smtClean="0"/>
              <a:t>:</a:t>
            </a:r>
            <a:r>
              <a:rPr lang="en-US" sz="2800" dirty="0" smtClean="0"/>
              <a:t>    6y – 13 + 10y – 4y = -15 – 5y + 8y</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Like Terms in Equations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Work on this one on your own.</a:t>
            </a:r>
          </a:p>
          <a:p>
            <a:r>
              <a:rPr lang="en-US" b="1" u="sng" dirty="0" smtClean="0"/>
              <a:t>Example 16</a:t>
            </a:r>
            <a:r>
              <a:rPr lang="en-US" dirty="0" smtClean="0"/>
              <a:t>:     </a:t>
            </a:r>
            <a:r>
              <a:rPr lang="en-US" sz="2400" dirty="0" smtClean="0"/>
              <a:t>9x – 20 + 12x – 14 – 10 = 5x – 7x + 4 - 10</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a:xfrm>
            <a:off x="498474" y="1752600"/>
            <a:ext cx="7556313" cy="4144963"/>
          </a:xfrm>
        </p:spPr>
        <p:txBody>
          <a:bodyPr>
            <a:normAutofit fontScale="92500" lnSpcReduction="20000"/>
          </a:bodyPr>
          <a:lstStyle/>
          <a:p>
            <a:r>
              <a:rPr lang="en-US" sz="3200" dirty="0" smtClean="0"/>
              <a:t>Each of you will complete your exit ticket on a note card. </a:t>
            </a:r>
          </a:p>
          <a:p>
            <a:r>
              <a:rPr lang="en-US" sz="3200" dirty="0" smtClean="0"/>
              <a:t>You will complete the exit ticket in 5 minutes and it must be turned in before you can exit the classroom.</a:t>
            </a:r>
          </a:p>
          <a:p>
            <a:r>
              <a:rPr lang="en-US" sz="3200" dirty="0" smtClean="0"/>
              <a:t>You must work </a:t>
            </a:r>
            <a:r>
              <a:rPr lang="en-US" sz="3200" b="1" dirty="0" smtClean="0"/>
              <a:t>SILENTLY</a:t>
            </a:r>
            <a:r>
              <a:rPr lang="en-US" sz="3200" dirty="0" smtClean="0"/>
              <a:t> and </a:t>
            </a:r>
            <a:r>
              <a:rPr lang="en-US" sz="3200" b="1" dirty="0" smtClean="0"/>
              <a:t>INDEPENDENTLY.</a:t>
            </a:r>
          </a:p>
          <a:p>
            <a:pPr>
              <a:buNone/>
            </a:pPr>
            <a:endParaRPr lang="en-US" sz="3200" dirty="0" smtClean="0"/>
          </a:p>
          <a:p>
            <a:r>
              <a:rPr lang="en-US" sz="3200" dirty="0" smtClean="0"/>
              <a:t>HOMEWORK – Worksheet</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(8 + 2),  5</a:t>
            </a:r>
            <a:r>
              <a:rPr lang="en-US" baseline="30000" dirty="0" smtClean="0"/>
              <a:t>2</a:t>
            </a:r>
            <a:endParaRPr lang="en-US" baseline="30000" dirty="0"/>
          </a:p>
        </p:txBody>
      </p:sp>
      <p:sp>
        <p:nvSpPr>
          <p:cNvPr id="3" name="Content Placeholder 2"/>
          <p:cNvSpPr>
            <a:spLocks noGrp="1"/>
          </p:cNvSpPr>
          <p:nvPr>
            <p:ph idx="1"/>
          </p:nvPr>
        </p:nvSpPr>
        <p:spPr/>
        <p:txBody>
          <a:bodyPr/>
          <a:lstStyle/>
          <a:p>
            <a:r>
              <a:rPr lang="en-US" dirty="0" smtClean="0"/>
              <a:t>Please get out your guided notes and respond to the following </a:t>
            </a:r>
            <a:r>
              <a:rPr lang="en-US" b="1" dirty="0" smtClean="0"/>
              <a:t>SILENTLY &amp; INDEPENDENTLY:</a:t>
            </a:r>
            <a:endParaRPr lang="en-US" dirty="0" smtClean="0"/>
          </a:p>
          <a:p>
            <a:pPr marL="514350" indent="-514350">
              <a:buFont typeface="+mj-lt"/>
              <a:buAutoNum type="arabicPeriod"/>
            </a:pPr>
            <a:r>
              <a:rPr lang="en-US" dirty="0" smtClean="0"/>
              <a:t>Try this on your own:</a:t>
            </a:r>
          </a:p>
          <a:p>
            <a:pPr marL="514350" indent="-514350">
              <a:buNone/>
            </a:pPr>
            <a:r>
              <a:rPr lang="en-US" dirty="0" smtClean="0"/>
              <a:t>	-2( </a:t>
            </a:r>
            <a:r>
              <a:rPr lang="en-US" dirty="0" err="1" smtClean="0"/>
              <a:t>x</a:t>
            </a:r>
            <a:r>
              <a:rPr lang="en-US" dirty="0" smtClean="0"/>
              <a:t>  - 7) + 12x – 10 = 3 + 5x – 10 + 8x</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idx="1"/>
          </p:nvPr>
        </p:nvSpPr>
        <p:spPr/>
        <p:txBody>
          <a:bodyPr>
            <a:normAutofit/>
          </a:bodyPr>
          <a:lstStyle/>
          <a:p>
            <a:r>
              <a:rPr lang="en-US" sz="6000" b="1" dirty="0" smtClean="0"/>
              <a:t>SWBAT solve multi-step equations by combining like terms.</a:t>
            </a:r>
            <a:endParaRPr lang="en-US" sz="6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100% </a:t>
            </a:r>
            <a:r>
              <a:rPr lang="en-US" dirty="0" err="1" smtClean="0"/>
              <a:t>Mathletes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b="1" dirty="0" smtClean="0"/>
              <a:t>3</a:t>
            </a:r>
            <a:r>
              <a:rPr lang="en-US" b="1" baseline="30000" dirty="0" smtClean="0"/>
              <a:t>rd</a:t>
            </a:r>
            <a:r>
              <a:rPr lang="en-US" b="1" dirty="0" smtClean="0"/>
              <a:t> Period</a:t>
            </a:r>
          </a:p>
          <a:p>
            <a:pPr lvl="1"/>
            <a:r>
              <a:rPr lang="en-US" dirty="0" err="1" smtClean="0"/>
              <a:t>Cordarius</a:t>
            </a:r>
            <a:endParaRPr lang="en-US" dirty="0" smtClean="0"/>
          </a:p>
          <a:p>
            <a:r>
              <a:rPr lang="en-US" b="1" dirty="0" smtClean="0"/>
              <a:t>5</a:t>
            </a:r>
            <a:r>
              <a:rPr lang="en-US" b="1" baseline="30000" dirty="0" smtClean="0"/>
              <a:t>th</a:t>
            </a:r>
            <a:r>
              <a:rPr lang="en-US" b="1" dirty="0" smtClean="0"/>
              <a:t> Period</a:t>
            </a:r>
          </a:p>
          <a:p>
            <a:pPr lvl="1"/>
            <a:r>
              <a:rPr lang="en-US" dirty="0" err="1" smtClean="0"/>
              <a:t>Torez</a:t>
            </a:r>
            <a:endParaRPr lang="en-US" dirty="0" smtClean="0"/>
          </a:p>
          <a:p>
            <a:r>
              <a:rPr lang="en-US" b="1" dirty="0" smtClean="0"/>
              <a:t>6</a:t>
            </a:r>
            <a:r>
              <a:rPr lang="en-US" b="1" baseline="30000" dirty="0" smtClean="0"/>
              <a:t>th</a:t>
            </a:r>
            <a:r>
              <a:rPr lang="en-US" b="1" dirty="0" smtClean="0"/>
              <a:t> Period</a:t>
            </a:r>
          </a:p>
          <a:p>
            <a:pPr lvl="1"/>
            <a:r>
              <a:rPr lang="en-US" dirty="0" smtClean="0"/>
              <a:t>None</a:t>
            </a:r>
          </a:p>
          <a:p>
            <a:r>
              <a:rPr lang="en-US" b="1" dirty="0" smtClean="0"/>
              <a:t>7</a:t>
            </a:r>
            <a:r>
              <a:rPr lang="en-US" b="1" baseline="30000" dirty="0" smtClean="0"/>
              <a:t>th</a:t>
            </a:r>
            <a:r>
              <a:rPr lang="en-US" b="1" dirty="0" smtClean="0"/>
              <a:t> Period</a:t>
            </a:r>
          </a:p>
          <a:p>
            <a:pPr lvl="1"/>
            <a:r>
              <a:rPr lang="en-US" dirty="0" smtClean="0"/>
              <a:t>Chris</a:t>
            </a:r>
          </a:p>
          <a:p>
            <a:pPr lvl="1"/>
            <a:r>
              <a:rPr lang="en-US" dirty="0" smtClean="0"/>
              <a:t>Jermaine</a:t>
            </a:r>
          </a:p>
          <a:p>
            <a:pPr lvl="1"/>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b="1" u="sng" dirty="0" smtClean="0"/>
              <a:t>Example 1</a:t>
            </a:r>
            <a:r>
              <a:rPr lang="en-US" dirty="0" smtClean="0"/>
              <a:t>: 	</a:t>
            </a:r>
          </a:p>
          <a:p>
            <a:pPr>
              <a:buNone/>
            </a:pPr>
            <a:r>
              <a:rPr lang="en-US" dirty="0" smtClean="0"/>
              <a:t>	-(-1 + </a:t>
            </a:r>
            <a:r>
              <a:rPr lang="en-US" dirty="0" err="1" smtClean="0"/>
              <a:t>x</a:t>
            </a:r>
            <a:r>
              <a:rPr lang="en-US" dirty="0" smtClean="0"/>
              <a:t>) + 10x – 15 = 3x -4(x – 2) + 15x - 10</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Watch as I go through another example.</a:t>
            </a:r>
          </a:p>
          <a:p>
            <a:r>
              <a:rPr lang="en-US" b="1" u="sng" dirty="0" smtClean="0"/>
              <a:t>Example 2</a:t>
            </a:r>
            <a:r>
              <a:rPr lang="en-US" dirty="0" smtClean="0"/>
              <a:t>: 	  </a:t>
            </a:r>
          </a:p>
          <a:p>
            <a:pPr>
              <a:buNone/>
            </a:pPr>
            <a:r>
              <a:rPr lang="en-US" dirty="0" smtClean="0"/>
              <a:t>  2(-7 + </a:t>
            </a:r>
            <a:r>
              <a:rPr lang="en-US" dirty="0" err="1" smtClean="0"/>
              <a:t>x</a:t>
            </a:r>
            <a:r>
              <a:rPr lang="en-US" dirty="0" smtClean="0"/>
              <a:t>) – 10x + 25 = -7x – 35 + 12x</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Walk me through this one.</a:t>
            </a:r>
          </a:p>
          <a:p>
            <a:r>
              <a:rPr lang="en-US" b="1" u="sng" dirty="0" smtClean="0"/>
              <a:t>Example 3</a:t>
            </a:r>
            <a:r>
              <a:rPr lang="en-US" dirty="0" smtClean="0"/>
              <a:t>: 	  </a:t>
            </a:r>
          </a:p>
          <a:p>
            <a:pPr>
              <a:buNone/>
            </a:pPr>
            <a:r>
              <a:rPr lang="en-US" dirty="0" smtClean="0"/>
              <a:t>3(4 + 2x) – 3x + 20 = -12 + 30x –(</a:t>
            </a:r>
            <a:r>
              <a:rPr lang="en-US" dirty="0" err="1" smtClean="0"/>
              <a:t>x</a:t>
            </a:r>
            <a:r>
              <a:rPr lang="en-US" dirty="0" smtClean="0"/>
              <a:t> – 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Walk me through this one.</a:t>
            </a:r>
          </a:p>
          <a:p>
            <a:r>
              <a:rPr lang="en-US" b="1" u="sng" dirty="0" smtClean="0"/>
              <a:t>Example 4</a:t>
            </a:r>
            <a:r>
              <a:rPr lang="en-US" dirty="0" smtClean="0"/>
              <a:t>: 	  </a:t>
            </a:r>
          </a:p>
          <a:p>
            <a:pPr>
              <a:buNone/>
            </a:pPr>
            <a:r>
              <a:rPr lang="en-US" dirty="0" smtClean="0"/>
              <a:t>    5x( 3 – 2) – 12 = 2( 3x + 5) + 20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with your partner.</a:t>
            </a:r>
          </a:p>
          <a:p>
            <a:r>
              <a:rPr lang="en-US" b="1" u="sng" dirty="0" smtClean="0"/>
              <a:t>Example 5</a:t>
            </a:r>
            <a:r>
              <a:rPr lang="en-US" dirty="0" smtClean="0"/>
              <a:t>: 	  </a:t>
            </a:r>
          </a:p>
          <a:p>
            <a:pPr>
              <a:buNone/>
            </a:pPr>
            <a:r>
              <a:rPr lang="en-US" dirty="0" smtClean="0"/>
              <a:t>    10( 4 + 2x) -20 + 5x = 12x – 5 + 8x</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with your partner.</a:t>
            </a:r>
          </a:p>
          <a:p>
            <a:r>
              <a:rPr lang="en-US" b="1" u="sng" dirty="0" smtClean="0"/>
              <a:t>Example 6</a:t>
            </a:r>
            <a:r>
              <a:rPr lang="en-US" dirty="0" smtClean="0"/>
              <a:t>: 	  </a:t>
            </a:r>
          </a:p>
          <a:p>
            <a:pPr>
              <a:buNone/>
            </a:pPr>
            <a:r>
              <a:rPr lang="en-US" dirty="0" smtClean="0"/>
              <a:t>      3( 6 – 2x) + 10 – 12x = 30x – 15 + 3(x – 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7:</a:t>
            </a:r>
            <a:r>
              <a:rPr lang="en-US" dirty="0" smtClean="0"/>
              <a:t>	  </a:t>
            </a:r>
          </a:p>
          <a:p>
            <a:pPr>
              <a:buNone/>
            </a:pPr>
            <a:r>
              <a:rPr lang="en-US" dirty="0" smtClean="0"/>
              <a:t>       5(6 – 4x) + 25 – 10x = 4x + 12 – 9x + 7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8:</a:t>
            </a:r>
            <a:r>
              <a:rPr lang="en-US" dirty="0" smtClean="0"/>
              <a:t>	  </a:t>
            </a:r>
          </a:p>
          <a:p>
            <a:pPr>
              <a:buNone/>
            </a:pPr>
            <a:r>
              <a:rPr lang="en-US" dirty="0" smtClean="0"/>
              <a:t>       9( 3x – 7) + 6x = 26 – 14x + 12 – 6x</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9:</a:t>
            </a:r>
            <a:r>
              <a:rPr lang="en-US" dirty="0" smtClean="0"/>
              <a:t>	  </a:t>
            </a:r>
          </a:p>
          <a:p>
            <a:pPr>
              <a:buNone/>
            </a:pPr>
            <a:endParaRPr lang="en-US" dirty="0" smtClean="0"/>
          </a:p>
        </p:txBody>
      </p:sp>
      <p:graphicFrame>
        <p:nvGraphicFramePr>
          <p:cNvPr id="4" name="Object 3"/>
          <p:cNvGraphicFramePr>
            <a:graphicFrameLocks noChangeAspect="1"/>
          </p:cNvGraphicFramePr>
          <p:nvPr/>
        </p:nvGraphicFramePr>
        <p:xfrm>
          <a:off x="2954392" y="2178050"/>
          <a:ext cx="3235216" cy="1250950"/>
        </p:xfrm>
        <a:graphic>
          <a:graphicData uri="http://schemas.openxmlformats.org/presentationml/2006/ole">
            <p:oleObj spid="_x0000_s148482" name="Equation" r:id="rId3" imgW="952500" imgH="3683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10:</a:t>
            </a:r>
            <a:r>
              <a:rPr lang="en-US" dirty="0" smtClean="0"/>
              <a:t>	  </a:t>
            </a:r>
          </a:p>
          <a:p>
            <a:pPr>
              <a:buNone/>
            </a:pPr>
            <a:endParaRPr lang="en-US" dirty="0" smtClean="0"/>
          </a:p>
        </p:txBody>
      </p:sp>
      <p:graphicFrame>
        <p:nvGraphicFramePr>
          <p:cNvPr id="4" name="Object 3"/>
          <p:cNvGraphicFramePr>
            <a:graphicFrameLocks noChangeAspect="1"/>
          </p:cNvGraphicFramePr>
          <p:nvPr/>
        </p:nvGraphicFramePr>
        <p:xfrm>
          <a:off x="3190875" y="2157413"/>
          <a:ext cx="2760663" cy="1293812"/>
        </p:xfrm>
        <a:graphic>
          <a:graphicData uri="http://schemas.openxmlformats.org/presentationml/2006/ole">
            <p:oleObj spid="_x0000_s149506" name="Equation" r:id="rId3" imgW="812800" imgH="3810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or Higher!</a:t>
            </a:r>
            <a:endParaRPr lang="en-US" dirty="0"/>
          </a:p>
        </p:txBody>
      </p:sp>
      <p:sp>
        <p:nvSpPr>
          <p:cNvPr id="3" name="Content Placeholder 2"/>
          <p:cNvSpPr>
            <a:spLocks noGrp="1"/>
          </p:cNvSpPr>
          <p:nvPr>
            <p:ph idx="1"/>
          </p:nvPr>
        </p:nvSpPr>
        <p:spPr/>
        <p:txBody>
          <a:bodyPr numCol="4">
            <a:normAutofit/>
          </a:bodyPr>
          <a:lstStyle/>
          <a:p>
            <a:r>
              <a:rPr lang="en-US" sz="2800" b="1" dirty="0" smtClean="0"/>
              <a:t>3</a:t>
            </a:r>
            <a:r>
              <a:rPr lang="en-US" sz="2800" b="1" baseline="30000" dirty="0" smtClean="0"/>
              <a:t>rd</a:t>
            </a:r>
            <a:r>
              <a:rPr lang="en-US" sz="2800" b="1" dirty="0" smtClean="0"/>
              <a:t> Period</a:t>
            </a:r>
          </a:p>
          <a:p>
            <a:pPr lvl="1"/>
            <a:r>
              <a:rPr lang="en-US" sz="2400" dirty="0" err="1" smtClean="0"/>
              <a:t>Marshala</a:t>
            </a:r>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smtClean="0"/>
          </a:p>
          <a:p>
            <a:pPr lvl="1"/>
            <a:endParaRPr lang="en-US" sz="2400" dirty="0"/>
          </a:p>
          <a:p>
            <a:pPr lvl="1"/>
            <a:endParaRPr lang="en-US" sz="2400" dirty="0" smtClean="0"/>
          </a:p>
          <a:p>
            <a:pPr lvl="1"/>
            <a:endParaRPr lang="en-US" sz="2400" dirty="0" smtClean="0"/>
          </a:p>
          <a:p>
            <a:r>
              <a:rPr lang="en-US" sz="2800" b="1" dirty="0" smtClean="0"/>
              <a:t>5</a:t>
            </a:r>
            <a:r>
              <a:rPr lang="en-US" sz="2800" b="1" baseline="30000" dirty="0" smtClean="0"/>
              <a:t>th</a:t>
            </a:r>
            <a:r>
              <a:rPr lang="en-US" sz="2800" b="1" dirty="0" smtClean="0"/>
              <a:t> Period</a:t>
            </a:r>
          </a:p>
          <a:p>
            <a:pPr lvl="1"/>
            <a:r>
              <a:rPr lang="en-US" sz="2400" dirty="0" smtClean="0"/>
              <a:t>Bobbi</a:t>
            </a:r>
          </a:p>
          <a:p>
            <a:pPr lvl="1"/>
            <a:r>
              <a:rPr lang="en-US" sz="2400" dirty="0" smtClean="0"/>
              <a:t>Katelyn</a:t>
            </a:r>
          </a:p>
          <a:p>
            <a:pPr lvl="1"/>
            <a:r>
              <a:rPr lang="en-US" sz="2400" dirty="0" err="1" smtClean="0"/>
              <a:t>Aliciah</a:t>
            </a:r>
            <a:endParaRPr lang="en-US" sz="2400" dirty="0" smtClean="0"/>
          </a:p>
          <a:p>
            <a:pPr lvl="1"/>
            <a:r>
              <a:rPr lang="en-US" sz="2400" dirty="0" err="1" smtClean="0"/>
              <a:t>Tyun</a:t>
            </a:r>
            <a:endParaRPr lang="en-US" sz="2400" dirty="0" smtClean="0"/>
          </a:p>
          <a:p>
            <a:pPr lvl="1"/>
            <a:r>
              <a:rPr lang="en-US" sz="2400" dirty="0" err="1" smtClean="0"/>
              <a:t>Robynn</a:t>
            </a:r>
            <a:endParaRPr lang="en-US" sz="2400" dirty="0" smtClean="0"/>
          </a:p>
          <a:p>
            <a:pPr lvl="1"/>
            <a:r>
              <a:rPr lang="en-US" sz="2400" dirty="0" err="1" smtClean="0"/>
              <a:t>Jalen</a:t>
            </a:r>
            <a:endParaRPr lang="en-US" sz="2400" dirty="0" smtClean="0"/>
          </a:p>
          <a:p>
            <a:pPr lvl="1"/>
            <a:r>
              <a:rPr lang="en-US" sz="2400" dirty="0" err="1" smtClean="0"/>
              <a:t>Annaliese</a:t>
            </a:r>
            <a:endParaRPr lang="en-US" sz="2400" dirty="0" smtClean="0"/>
          </a:p>
          <a:p>
            <a:pPr lvl="1"/>
            <a:r>
              <a:rPr lang="en-US" sz="2400" dirty="0" smtClean="0"/>
              <a:t>Vicki</a:t>
            </a:r>
          </a:p>
          <a:p>
            <a:r>
              <a:rPr lang="en-US" sz="2800" b="1" dirty="0" smtClean="0"/>
              <a:t>6</a:t>
            </a:r>
            <a:r>
              <a:rPr lang="en-US" sz="2800" b="1" baseline="30000" dirty="0" smtClean="0"/>
              <a:t>th</a:t>
            </a:r>
            <a:r>
              <a:rPr lang="en-US" sz="2800" b="1" dirty="0" smtClean="0"/>
              <a:t> Period</a:t>
            </a:r>
          </a:p>
          <a:p>
            <a:pPr lvl="1"/>
            <a:r>
              <a:rPr lang="en-US" sz="2400" dirty="0" err="1" smtClean="0"/>
              <a:t>Tylesha</a:t>
            </a:r>
            <a:endParaRPr lang="en-US" sz="2400" dirty="0" smtClean="0"/>
          </a:p>
          <a:p>
            <a:pPr lvl="1"/>
            <a:r>
              <a:rPr lang="en-US" sz="2400" dirty="0" smtClean="0"/>
              <a:t>Antonio</a:t>
            </a:r>
          </a:p>
          <a:p>
            <a:pPr lvl="1"/>
            <a:r>
              <a:rPr lang="en-US" sz="2400" dirty="0" smtClean="0"/>
              <a:t>Dorian C.</a:t>
            </a:r>
          </a:p>
          <a:p>
            <a:pPr lvl="1"/>
            <a:r>
              <a:rPr lang="en-US" sz="2400" dirty="0" smtClean="0"/>
              <a:t>Steven</a:t>
            </a:r>
          </a:p>
          <a:p>
            <a:pPr lvl="1"/>
            <a:r>
              <a:rPr lang="en-US" sz="2400" dirty="0" smtClean="0"/>
              <a:t>Ellie</a:t>
            </a:r>
          </a:p>
          <a:p>
            <a:pPr lvl="1"/>
            <a:endParaRPr lang="en-US" sz="2400" dirty="0"/>
          </a:p>
          <a:p>
            <a:pPr lvl="1"/>
            <a:endParaRPr lang="en-US" sz="2400" dirty="0" smtClean="0"/>
          </a:p>
          <a:p>
            <a:pPr lvl="1"/>
            <a:endParaRPr lang="en-US" sz="2400" dirty="0" smtClean="0"/>
          </a:p>
          <a:p>
            <a:r>
              <a:rPr lang="en-US" sz="2800" b="1" dirty="0" smtClean="0"/>
              <a:t>7</a:t>
            </a:r>
            <a:r>
              <a:rPr lang="en-US" sz="2800" b="1" baseline="30000" dirty="0" smtClean="0"/>
              <a:t>th</a:t>
            </a:r>
            <a:r>
              <a:rPr lang="en-US" sz="2800" b="1" dirty="0" smtClean="0"/>
              <a:t> Period</a:t>
            </a:r>
          </a:p>
          <a:p>
            <a:pPr lvl="1"/>
            <a:r>
              <a:rPr lang="en-US" sz="2400" dirty="0" err="1" smtClean="0"/>
              <a:t>Amiya</a:t>
            </a:r>
            <a:endParaRPr lang="en-US" sz="2400" dirty="0" smtClean="0"/>
          </a:p>
          <a:p>
            <a:pPr lvl="1"/>
            <a:r>
              <a:rPr lang="en-US" sz="2400" dirty="0" err="1" smtClean="0"/>
              <a:t>Zakiya</a:t>
            </a:r>
            <a:endParaRPr lang="en-US" sz="2400" dirty="0" smtClean="0"/>
          </a:p>
          <a:p>
            <a:pPr lvl="1"/>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11:</a:t>
            </a:r>
            <a:r>
              <a:rPr lang="en-US" dirty="0" smtClean="0"/>
              <a:t>	  </a:t>
            </a:r>
          </a:p>
          <a:p>
            <a:pPr>
              <a:buNone/>
            </a:pPr>
            <a:endParaRPr lang="en-US" dirty="0" smtClean="0"/>
          </a:p>
        </p:txBody>
      </p:sp>
      <p:graphicFrame>
        <p:nvGraphicFramePr>
          <p:cNvPr id="4" name="Object 3"/>
          <p:cNvGraphicFramePr>
            <a:graphicFrameLocks noChangeAspect="1"/>
          </p:cNvGraphicFramePr>
          <p:nvPr/>
        </p:nvGraphicFramePr>
        <p:xfrm>
          <a:off x="3276600" y="2178050"/>
          <a:ext cx="2589213" cy="1250950"/>
        </p:xfrm>
        <a:graphic>
          <a:graphicData uri="http://schemas.openxmlformats.org/presentationml/2006/ole">
            <p:oleObj spid="_x0000_s150530" name="Equation" r:id="rId3" imgW="762000" imgH="368300" progId="Equation.3">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Equations</a:t>
            </a:r>
            <a:endParaRPr lang="en-US" dirty="0"/>
          </a:p>
        </p:txBody>
      </p:sp>
      <p:sp>
        <p:nvSpPr>
          <p:cNvPr id="3" name="Content Placeholder 2"/>
          <p:cNvSpPr>
            <a:spLocks noGrp="1"/>
          </p:cNvSpPr>
          <p:nvPr>
            <p:ph idx="1"/>
          </p:nvPr>
        </p:nvSpPr>
        <p:spPr/>
        <p:txBody>
          <a:bodyPr/>
          <a:lstStyle/>
          <a:p>
            <a:r>
              <a:rPr lang="en-US" dirty="0" smtClean="0"/>
              <a:t>Work on this one on your own.</a:t>
            </a:r>
          </a:p>
          <a:p>
            <a:r>
              <a:rPr lang="en-US" b="1" u="sng" dirty="0" smtClean="0"/>
              <a:t>Example 12:</a:t>
            </a:r>
            <a:r>
              <a:rPr lang="en-US" dirty="0" smtClean="0"/>
              <a:t>	  </a:t>
            </a:r>
          </a:p>
          <a:p>
            <a:pPr>
              <a:buNone/>
            </a:pPr>
            <a:endParaRPr lang="en-US" dirty="0" smtClean="0"/>
          </a:p>
        </p:txBody>
      </p:sp>
      <p:graphicFrame>
        <p:nvGraphicFramePr>
          <p:cNvPr id="4" name="Object 3"/>
          <p:cNvGraphicFramePr>
            <a:graphicFrameLocks noChangeAspect="1"/>
          </p:cNvGraphicFramePr>
          <p:nvPr/>
        </p:nvGraphicFramePr>
        <p:xfrm>
          <a:off x="2992437" y="2178050"/>
          <a:ext cx="3408363" cy="1250950"/>
        </p:xfrm>
        <a:graphic>
          <a:graphicData uri="http://schemas.openxmlformats.org/presentationml/2006/ole">
            <p:oleObj spid="_x0000_s151554" name="Equation" r:id="rId3" imgW="1003300" imgH="3683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a:xfrm>
            <a:off x="498474" y="1752600"/>
            <a:ext cx="7556313" cy="4144963"/>
          </a:xfrm>
        </p:spPr>
        <p:txBody>
          <a:bodyPr>
            <a:normAutofit fontScale="92500" lnSpcReduction="20000"/>
          </a:bodyPr>
          <a:lstStyle/>
          <a:p>
            <a:r>
              <a:rPr lang="en-US" sz="3200" dirty="0" smtClean="0"/>
              <a:t>Each of you will complete your exit ticket on a note card. </a:t>
            </a:r>
          </a:p>
          <a:p>
            <a:r>
              <a:rPr lang="en-US" sz="3200" dirty="0" smtClean="0"/>
              <a:t>You will complete the exit ticket in 5 minutes and it must be turned in before you can exit the classroom.</a:t>
            </a:r>
          </a:p>
          <a:p>
            <a:r>
              <a:rPr lang="en-US" sz="3200" dirty="0" smtClean="0"/>
              <a:t>You must work </a:t>
            </a:r>
            <a:r>
              <a:rPr lang="en-US" sz="3200" b="1" dirty="0" smtClean="0"/>
              <a:t>SILENTLY</a:t>
            </a:r>
            <a:r>
              <a:rPr lang="en-US" sz="3200" dirty="0" smtClean="0"/>
              <a:t> and </a:t>
            </a:r>
            <a:r>
              <a:rPr lang="en-US" sz="3200" b="1" dirty="0" smtClean="0"/>
              <a:t>INDEPENDENTLY.</a:t>
            </a:r>
          </a:p>
          <a:p>
            <a:pPr>
              <a:buNone/>
            </a:pPr>
            <a:endParaRPr lang="en-US" sz="3200" dirty="0" smtClean="0"/>
          </a:p>
          <a:p>
            <a:r>
              <a:rPr lang="en-US" sz="3200" dirty="0" smtClean="0"/>
              <a:t>HOMEWORK – Worksheet</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None/>
            </a:pPr>
            <a:endParaRPr lang="en-US" dirty="0" smtClean="0"/>
          </a:p>
          <a:p>
            <a:pPr marL="514350" indent="-514350">
              <a:buNone/>
            </a:pPr>
            <a:endParaRPr lang="en-US" dirty="0" smtClean="0"/>
          </a:p>
          <a:p>
            <a:pPr marL="514350" indent="-514350"/>
            <a:r>
              <a:rPr lang="en-US" dirty="0" smtClean="0"/>
              <a:t>Homework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√100,   (13 </a:t>
            </a:r>
            <a:r>
              <a:rPr lang="en-US" dirty="0" err="1" smtClean="0"/>
              <a:t>x</a:t>
            </a:r>
            <a:r>
              <a:rPr lang="en-US" dirty="0" smtClean="0"/>
              <a:t> 2) ,  √144</a:t>
            </a:r>
            <a:endParaRPr lang="en-US" dirty="0"/>
          </a:p>
        </p:txBody>
      </p:sp>
      <p:sp>
        <p:nvSpPr>
          <p:cNvPr id="3" name="Content Placeholder 2"/>
          <p:cNvSpPr>
            <a:spLocks noGrp="1"/>
          </p:cNvSpPr>
          <p:nvPr>
            <p:ph idx="1"/>
          </p:nvPr>
        </p:nvSpPr>
        <p:spPr/>
        <p:txBody>
          <a:bodyPr/>
          <a:lstStyle/>
          <a:p>
            <a:r>
              <a:rPr lang="en-US" b="1" dirty="0" smtClean="0"/>
              <a:t>Please clear off your desk of everything except a pencil, calculator, and a plain sheet of paper (to cover your quiz with).</a:t>
            </a:r>
          </a:p>
          <a:p>
            <a:pPr>
              <a:buNone/>
            </a:pPr>
            <a:r>
              <a:rPr lang="en-US" dirty="0" smtClean="0"/>
              <a:t/>
            </a:r>
            <a:br>
              <a:rPr lang="en-US" dirty="0" smtClean="0"/>
            </a:br>
            <a:r>
              <a:rPr lang="en-US" dirty="0" smtClean="0"/>
              <a:t/>
            </a:r>
            <a:br>
              <a:rPr lang="en-US" dirty="0" smtClean="0"/>
            </a:br>
            <a:endParaRPr lang="en-US" dirty="0" smtClean="0"/>
          </a:p>
          <a:p>
            <a:r>
              <a:rPr lang="en-US" sz="2400" b="1" dirty="0" smtClean="0"/>
              <a:t>The longer it takes you to complete this, the less time you will have for your </a:t>
            </a:r>
            <a:r>
              <a:rPr lang="en-US" b="1" dirty="0" smtClean="0"/>
              <a:t>quiz.</a:t>
            </a:r>
            <a:endParaRPr lang="en-US" sz="2400" b="1"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Averages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220</TotalTime>
  <Words>2467</Words>
  <Application>Microsoft Office PowerPoint</Application>
  <PresentationFormat>On-screen Show (4:3)</PresentationFormat>
  <Paragraphs>606</Paragraphs>
  <Slides>84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Equation</vt:lpstr>
      <vt:lpstr>Unit 3, Week 3</vt:lpstr>
      <vt:lpstr>Do Now – (20/2), (11 x 2)     </vt:lpstr>
      <vt:lpstr>Homework / Make Up Work Reminders</vt:lpstr>
      <vt:lpstr>Stanford Math Letters</vt:lpstr>
      <vt:lpstr>Report Card Progress Letters </vt:lpstr>
      <vt:lpstr>Homework Mathletes – Everything turned in!</vt:lpstr>
      <vt:lpstr>100% Mathletes!</vt:lpstr>
      <vt:lpstr>85% or Higher!</vt:lpstr>
      <vt:lpstr>Class Averages</vt:lpstr>
      <vt:lpstr>Tracking Your Progress</vt:lpstr>
      <vt:lpstr>Week Agenda</vt:lpstr>
      <vt:lpstr>Today’s Objective</vt:lpstr>
      <vt:lpstr>Today’s Agenda</vt:lpstr>
      <vt:lpstr>With Multi-Step Equations it can  be hard to know where to start….  pretend it’s a party!</vt:lpstr>
      <vt:lpstr>Who is who? Consider our one-step equations</vt:lpstr>
      <vt:lpstr>Who are the acquaintances?</vt:lpstr>
      <vt:lpstr>Identify all the Party-goers</vt:lpstr>
      <vt:lpstr>The equal sign is the door…who goes out the door first?</vt:lpstr>
      <vt:lpstr>Who is next to leave?</vt:lpstr>
      <vt:lpstr>Clean up the party with a family member!</vt:lpstr>
      <vt:lpstr>REMEMBER -  FOLLOW THE STEPS TO CLEAN UP THE PARTY!</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Exit Ticket</vt:lpstr>
      <vt:lpstr>Exit Ticket</vt:lpstr>
      <vt:lpstr>Do Now – (100/10),  (52 – 2)</vt:lpstr>
      <vt:lpstr>Today’s Agenda</vt:lpstr>
      <vt:lpstr>With Multi-Step Equations it can  be hard to know where to start….  pretend it’s a party!</vt:lpstr>
      <vt:lpstr>Who is who? Consider our one-step equations</vt:lpstr>
      <vt:lpstr>Its party time! Do you know who is in your home?</vt:lpstr>
      <vt:lpstr>Enemies can ruin the entire party…get rid of them first!</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Exit Ticket</vt:lpstr>
      <vt:lpstr>Exit Ticket</vt:lpstr>
      <vt:lpstr>Do Now – (10 x 1) , (5 x 4)</vt:lpstr>
      <vt:lpstr>Today’s Objective</vt:lpstr>
      <vt:lpstr>Identifying the Parts of an Equation</vt:lpstr>
      <vt:lpstr>Combining Like Terms</vt:lpstr>
      <vt:lpstr>Combining Like Terms</vt:lpstr>
      <vt:lpstr>Combining Like Terms in Equations</vt:lpstr>
      <vt:lpstr>Combining Like Terms in Equations</vt:lpstr>
      <vt:lpstr>Combining Like Terms in Equations</vt:lpstr>
      <vt:lpstr>Combining Like Terms in Equations</vt:lpstr>
      <vt:lpstr>Combining Like Terms in Equations</vt:lpstr>
      <vt:lpstr>Combining Like Terms in Equations</vt:lpstr>
      <vt:lpstr>Combining Like Terms in Equations</vt:lpstr>
      <vt:lpstr>Combining Like Terms in Equations</vt:lpstr>
      <vt:lpstr>Combining Like Terms in Equations</vt:lpstr>
      <vt:lpstr>Exit Ticket</vt:lpstr>
      <vt:lpstr>Do Now – (8 + 2),  52</vt:lpstr>
      <vt:lpstr>Today’s Objective</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Multi-Step Equations</vt:lpstr>
      <vt:lpstr>Exit Ticket</vt:lpstr>
      <vt:lpstr>Exit Ticket</vt:lpstr>
      <vt:lpstr>Do Now –   √100,   (13 x 2) ,  √144</vt:lpstr>
    </vt:vector>
  </TitlesOfParts>
  <Company>John Carroll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Week 3</dc:title>
  <dc:creator>Emily Misconish</dc:creator>
  <cp:lastModifiedBy>Emily E Misconish</cp:lastModifiedBy>
  <cp:revision>8</cp:revision>
  <dcterms:created xsi:type="dcterms:W3CDTF">2012-10-21T16:39:06Z</dcterms:created>
  <dcterms:modified xsi:type="dcterms:W3CDTF">2012-10-22T13:22:12Z</dcterms:modified>
</cp:coreProperties>
</file>