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2" r:id="rId1"/>
  </p:sldMasterIdLst>
  <p:sldIdLst>
    <p:sldId id="257" r:id="rId2"/>
    <p:sldId id="258" r:id="rId3"/>
    <p:sldId id="259" r:id="rId4"/>
    <p:sldId id="295" r:id="rId5"/>
    <p:sldId id="260" r:id="rId6"/>
    <p:sldId id="293" r:id="rId7"/>
    <p:sldId id="261" r:id="rId8"/>
    <p:sldId id="262" r:id="rId9"/>
    <p:sldId id="263" r:id="rId10"/>
    <p:sldId id="264" r:id="rId11"/>
    <p:sldId id="265" r:id="rId12"/>
    <p:sldId id="266" r:id="rId13"/>
    <p:sldId id="269" r:id="rId14"/>
    <p:sldId id="270" r:id="rId15"/>
    <p:sldId id="271" r:id="rId16"/>
    <p:sldId id="272" r:id="rId17"/>
    <p:sldId id="274" r:id="rId18"/>
    <p:sldId id="275" r:id="rId19"/>
    <p:sldId id="276" r:id="rId20"/>
    <p:sldId id="267" r:id="rId21"/>
    <p:sldId id="268" r:id="rId22"/>
    <p:sldId id="273"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085" autoAdjust="0"/>
  </p:normalViewPr>
  <p:slideViewPr>
    <p:cSldViewPr snapToObjects="1" showGuides="1">
      <p:cViewPr varScale="1">
        <p:scale>
          <a:sx n="90" d="100"/>
          <a:sy n="90" d="100"/>
        </p:scale>
        <p:origin x="-97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3F416CD-67A3-4CF0-A210-F6AF31AC147F}" type="datetimeFigureOut">
              <a:rPr lang="en-US" smtClean="0"/>
              <a:pPr/>
              <a:t>2/5/2013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2AA957AF-53C0-420B-9C2D-77DB1416566C}" type="slidenum">
              <a:rPr kumimoji="0" lang="en-US" smtClean="0"/>
              <a:pPr/>
              <a:t>‹#›</a:t>
            </a:fld>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7917AD-6668-5C45-8517-B9DBAFC5D2BC}"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5AB0-3E21-8F43-A85E-C41C407B17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7917AD-6668-5C45-8517-B9DBAFC5D2BC}"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5AB0-3E21-8F43-A85E-C41C407B1792}"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D7917AD-6668-5C45-8517-B9DBAFC5D2BC}" type="datetimeFigureOut">
              <a:rPr lang="en-US" smtClean="0"/>
              <a:pPr/>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15AB0-3E21-8F43-A85E-C41C407B1792}"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3F416CD-67A3-4CF0-A210-F6AF31AC147F}" type="datetimeFigureOut">
              <a:rPr lang="en-US" smtClean="0"/>
              <a:pPr/>
              <a:t>2/5/2013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kumimoji="0" lang="en-US"/>
          </a:p>
        </p:txBody>
      </p:sp>
      <p:sp>
        <p:nvSpPr>
          <p:cNvPr id="6" name="Slide Number Placeholder 5"/>
          <p:cNvSpPr>
            <a:spLocks noGrp="1"/>
          </p:cNvSpPr>
          <p:nvPr>
            <p:ph type="sldNum" sz="quarter" idx="12"/>
          </p:nvPr>
        </p:nvSpPr>
        <p:spPr>
          <a:xfrm>
            <a:off x="1069848" y="6355080"/>
            <a:ext cx="1520952" cy="365760"/>
          </a:xfrm>
        </p:spPr>
        <p:txBody>
          <a:bodyPr/>
          <a:lstStyle/>
          <a:p>
            <a:fld id="{96652B35-718D-4E28-AFEB-B694A3B357E8}" type="slidenum">
              <a:rPr kumimoji="0" lang="en-US" smtClean="0"/>
              <a:pPr/>
              <a:t>‹#›</a:t>
            </a:fld>
            <a:endParaRPr kumimoji="0"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D7917AD-6668-5C45-8517-B9DBAFC5D2BC}"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15AB0-3E21-8F43-A85E-C41C407B1792}"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D7917AD-6668-5C45-8517-B9DBAFC5D2BC}" type="datetimeFigureOut">
              <a:rPr lang="en-US" smtClean="0"/>
              <a:pPr/>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15AB0-3E21-8F43-A85E-C41C407B1792}"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7917AD-6668-5C45-8517-B9DBAFC5D2BC}" type="datetimeFigureOut">
              <a:rPr lang="en-US" smtClean="0"/>
              <a:pPr/>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15AB0-3E21-8F43-A85E-C41C407B1792}"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917AD-6668-5C45-8517-B9DBAFC5D2BC}" type="datetimeFigureOut">
              <a:rPr lang="en-US" smtClean="0"/>
              <a:pPr/>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15AB0-3E21-8F43-A85E-C41C407B179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7917AD-6668-5C45-8517-B9DBAFC5D2BC}"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15AB0-3E21-8F43-A85E-C41C407B179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7917AD-6668-5C45-8517-B9DBAFC5D2BC}" type="datetimeFigureOut">
              <a:rPr lang="en-US" smtClean="0"/>
              <a:pPr/>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15AB0-3E21-8F43-A85E-C41C407B1792}"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0D7917AD-6668-5C45-8517-B9DBAFC5D2BC}" type="datetimeFigureOut">
              <a:rPr lang="en-US" smtClean="0"/>
              <a:pPr/>
              <a:t>2/5/2013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4815AB0-3E21-8F43-A85E-C41C407B1792}"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 Now – (√4),  (√16),  (√169)</a:t>
            </a:r>
            <a:endParaRPr lang="en-US" dirty="0"/>
          </a:p>
        </p:txBody>
      </p:sp>
      <p:sp>
        <p:nvSpPr>
          <p:cNvPr id="3" name="Content Placeholder 2"/>
          <p:cNvSpPr>
            <a:spLocks noGrp="1"/>
          </p:cNvSpPr>
          <p:nvPr>
            <p:ph sz="quarter" idx="1"/>
          </p:nvPr>
        </p:nvSpPr>
        <p:spPr/>
        <p:txBody>
          <a:bodyPr>
            <a:normAutofit/>
          </a:bodyPr>
          <a:lstStyle/>
          <a:p>
            <a:r>
              <a:rPr lang="en-US" dirty="0" smtClean="0"/>
              <a:t>Please take out a piece of paper and respond to the following SILENTLY:</a:t>
            </a:r>
          </a:p>
          <a:p>
            <a:pPr marL="514350" indent="-514350">
              <a:buFont typeface="+mj-lt"/>
              <a:buAutoNum type="arabicPeriod"/>
            </a:pPr>
            <a:r>
              <a:rPr lang="en-US" dirty="0" smtClean="0"/>
              <a:t>Which function is nonlinear?</a:t>
            </a:r>
          </a:p>
          <a:p>
            <a:pPr marL="914400" lvl="1" indent="-514350">
              <a:buFont typeface="+mj-lt"/>
              <a:buAutoNum type="alphaLcParenR"/>
            </a:pPr>
            <a:r>
              <a:rPr lang="en-US" dirty="0" err="1"/>
              <a:t>f</a:t>
            </a:r>
            <a:r>
              <a:rPr lang="en-US" dirty="0" err="1" smtClean="0"/>
              <a:t>(x</a:t>
            </a:r>
            <a:r>
              <a:rPr lang="en-US" dirty="0" smtClean="0"/>
              <a:t>) = -7</a:t>
            </a:r>
          </a:p>
          <a:p>
            <a:pPr marL="914400" lvl="1" indent="-514350">
              <a:buFont typeface="+mj-lt"/>
              <a:buAutoNum type="alphaLcParenR"/>
            </a:pPr>
            <a:r>
              <a:rPr lang="en-US" dirty="0" err="1"/>
              <a:t>f</a:t>
            </a:r>
            <a:r>
              <a:rPr lang="en-US" dirty="0" err="1" smtClean="0"/>
              <a:t>(x</a:t>
            </a:r>
            <a:r>
              <a:rPr lang="en-US" dirty="0" smtClean="0"/>
              <a:t>) = 2x + 4</a:t>
            </a:r>
          </a:p>
          <a:p>
            <a:pPr marL="914400" lvl="1" indent="-514350">
              <a:buFont typeface="+mj-lt"/>
              <a:buAutoNum type="alphaLcParenR"/>
            </a:pPr>
            <a:r>
              <a:rPr lang="en-US" dirty="0" err="1"/>
              <a:t>f</a:t>
            </a:r>
            <a:r>
              <a:rPr lang="en-US" dirty="0" err="1" smtClean="0"/>
              <a:t>(x</a:t>
            </a:r>
            <a:r>
              <a:rPr lang="en-US" dirty="0" smtClean="0"/>
              <a:t>) = x2</a:t>
            </a:r>
          </a:p>
          <a:p>
            <a:pPr marL="914400" lvl="1" indent="-514350">
              <a:buFont typeface="+mj-lt"/>
              <a:buAutoNum type="alphaLcParenR"/>
            </a:pPr>
            <a:r>
              <a:rPr lang="en-US" dirty="0" err="1"/>
              <a:t>f</a:t>
            </a:r>
            <a:r>
              <a:rPr lang="en-US" dirty="0" err="1" smtClean="0"/>
              <a:t>(x</a:t>
            </a:r>
            <a:r>
              <a:rPr lang="en-US" dirty="0" smtClean="0"/>
              <a:t>) = -3x -5</a:t>
            </a:r>
          </a:p>
          <a:p>
            <a:pPr marL="514350" indent="-514350">
              <a:buFont typeface="+mj-lt"/>
              <a:buAutoNum type="arabicPeriod"/>
            </a:pPr>
            <a:r>
              <a:rPr lang="en-US" dirty="0" smtClean="0"/>
              <a:t>What is the slope of the line containing (-4,2) and (0,-10)?</a:t>
            </a:r>
          </a:p>
          <a:p>
            <a:pPr marL="514350" indent="-514350">
              <a:buFont typeface="+mj-lt"/>
              <a:buAutoNum type="arabicPeriod"/>
            </a:pPr>
            <a:r>
              <a:rPr lang="en-US" dirty="0" smtClean="0"/>
              <a:t>Which of the following numbers is rational?</a:t>
            </a:r>
          </a:p>
          <a:p>
            <a:pPr marL="514350" indent="-514350">
              <a:buNone/>
            </a:pPr>
            <a:r>
              <a:rPr lang="en-US" dirty="0" smtClean="0"/>
              <a:t>	a) </a:t>
            </a:r>
            <a:r>
              <a:rPr lang="en-US" dirty="0" err="1" smtClean="0"/>
              <a:t>π</a:t>
            </a:r>
            <a:r>
              <a:rPr lang="en-US" dirty="0" smtClean="0"/>
              <a:t>	b)√8	c)√9	d)√10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219200"/>
            <a:ext cx="1751263" cy="1663700"/>
          </a:xfrm>
          <a:prstGeom prst="rect">
            <a:avLst/>
          </a:prstGeom>
        </p:spPr>
      </p:pic>
      <p:sp>
        <p:nvSpPr>
          <p:cNvPr id="5" name="TextBox 4"/>
          <p:cNvSpPr txBox="1"/>
          <p:nvPr/>
        </p:nvSpPr>
        <p:spPr>
          <a:xfrm>
            <a:off x="725237" y="1140341"/>
            <a:ext cx="1751263" cy="374650"/>
          </a:xfrm>
          <a:prstGeom prst="rect">
            <a:avLst/>
          </a:prstGeom>
          <a:noFill/>
        </p:spPr>
        <p:txBody>
          <a:bodyPr wrap="square" rtlCol="0">
            <a:spAutoFit/>
          </a:bodyPr>
          <a:lstStyle/>
          <a:p>
            <a:r>
              <a:rPr lang="en-US" dirty="0" smtClean="0"/>
              <a:t>Bar Graph</a:t>
            </a:r>
            <a:endParaRPr lang="en-US" dirty="0"/>
          </a:p>
        </p:txBody>
      </p:sp>
      <p:pic>
        <p:nvPicPr>
          <p:cNvPr id="6" name="Picture 5"/>
          <p:cNvPicPr>
            <a:picLocks noChangeAspect="1"/>
          </p:cNvPicPr>
          <p:nvPr/>
        </p:nvPicPr>
        <p:blipFill>
          <a:blip r:embed="rId3"/>
          <a:stretch>
            <a:fillRect/>
          </a:stretch>
        </p:blipFill>
        <p:spPr>
          <a:xfrm>
            <a:off x="4953000" y="152400"/>
            <a:ext cx="4191000" cy="1498600"/>
          </a:xfrm>
          <a:prstGeom prst="rect">
            <a:avLst/>
          </a:prstGeom>
        </p:spPr>
      </p:pic>
      <p:sp>
        <p:nvSpPr>
          <p:cNvPr id="7" name="TextBox 6"/>
          <p:cNvSpPr txBox="1"/>
          <p:nvPr/>
        </p:nvSpPr>
        <p:spPr>
          <a:xfrm>
            <a:off x="3790950" y="0"/>
            <a:ext cx="3543300" cy="369332"/>
          </a:xfrm>
          <a:prstGeom prst="rect">
            <a:avLst/>
          </a:prstGeom>
          <a:noFill/>
        </p:spPr>
        <p:txBody>
          <a:bodyPr wrap="square" rtlCol="0">
            <a:spAutoFit/>
          </a:bodyPr>
          <a:lstStyle/>
          <a:p>
            <a:r>
              <a:rPr lang="en-US" dirty="0" smtClean="0"/>
              <a:t>Box and Whisker Plot</a:t>
            </a:r>
            <a:endParaRPr lang="en-US" dirty="0"/>
          </a:p>
        </p:txBody>
      </p:sp>
      <p:pic>
        <p:nvPicPr>
          <p:cNvPr id="8" name="Picture 7"/>
          <p:cNvPicPr>
            <a:picLocks noChangeAspect="1"/>
          </p:cNvPicPr>
          <p:nvPr/>
        </p:nvPicPr>
        <p:blipFill>
          <a:blip r:embed="rId4"/>
          <a:stretch>
            <a:fillRect/>
          </a:stretch>
        </p:blipFill>
        <p:spPr>
          <a:xfrm>
            <a:off x="-25400" y="5251382"/>
            <a:ext cx="2476500" cy="1606618"/>
          </a:xfrm>
          <a:prstGeom prst="rect">
            <a:avLst/>
          </a:prstGeom>
        </p:spPr>
      </p:pic>
      <p:sp>
        <p:nvSpPr>
          <p:cNvPr id="9" name="TextBox 8"/>
          <p:cNvSpPr txBox="1"/>
          <p:nvPr/>
        </p:nvSpPr>
        <p:spPr>
          <a:xfrm>
            <a:off x="1219200" y="6488668"/>
            <a:ext cx="2019300" cy="369332"/>
          </a:xfrm>
          <a:prstGeom prst="rect">
            <a:avLst/>
          </a:prstGeom>
          <a:noFill/>
        </p:spPr>
        <p:txBody>
          <a:bodyPr wrap="square" rtlCol="0">
            <a:spAutoFit/>
          </a:bodyPr>
          <a:lstStyle/>
          <a:p>
            <a:r>
              <a:rPr lang="en-US" dirty="0" smtClean="0"/>
              <a:t>Circle Graph</a:t>
            </a:r>
            <a:endParaRPr lang="en-US" dirty="0"/>
          </a:p>
        </p:txBody>
      </p:sp>
      <p:pic>
        <p:nvPicPr>
          <p:cNvPr id="10" name="Picture 9"/>
          <p:cNvPicPr>
            <a:picLocks noChangeAspect="1"/>
          </p:cNvPicPr>
          <p:nvPr/>
        </p:nvPicPr>
        <p:blipFill>
          <a:blip r:embed="rId5"/>
          <a:stretch>
            <a:fillRect/>
          </a:stretch>
        </p:blipFill>
        <p:spPr>
          <a:xfrm>
            <a:off x="-25400" y="2971800"/>
            <a:ext cx="2668702" cy="1883157"/>
          </a:xfrm>
          <a:prstGeom prst="rect">
            <a:avLst/>
          </a:prstGeom>
        </p:spPr>
      </p:pic>
      <p:sp>
        <p:nvSpPr>
          <p:cNvPr id="11" name="TextBox 10"/>
          <p:cNvSpPr txBox="1"/>
          <p:nvPr/>
        </p:nvSpPr>
        <p:spPr>
          <a:xfrm>
            <a:off x="266700" y="4724400"/>
            <a:ext cx="2476500" cy="369332"/>
          </a:xfrm>
          <a:prstGeom prst="rect">
            <a:avLst/>
          </a:prstGeom>
          <a:noFill/>
        </p:spPr>
        <p:txBody>
          <a:bodyPr wrap="square" rtlCol="0">
            <a:spAutoFit/>
          </a:bodyPr>
          <a:lstStyle/>
          <a:p>
            <a:r>
              <a:rPr lang="en-US" dirty="0" smtClean="0"/>
              <a:t>Double Bar Graph</a:t>
            </a:r>
            <a:endParaRPr lang="en-US" dirty="0"/>
          </a:p>
        </p:txBody>
      </p:sp>
      <p:pic>
        <p:nvPicPr>
          <p:cNvPr id="12" name="Picture 11"/>
          <p:cNvPicPr>
            <a:picLocks noChangeAspect="1"/>
          </p:cNvPicPr>
          <p:nvPr/>
        </p:nvPicPr>
        <p:blipFill>
          <a:blip r:embed="rId6"/>
          <a:stretch>
            <a:fillRect/>
          </a:stretch>
        </p:blipFill>
        <p:spPr>
          <a:xfrm>
            <a:off x="2743200" y="3430625"/>
            <a:ext cx="2628900" cy="1820757"/>
          </a:xfrm>
          <a:prstGeom prst="rect">
            <a:avLst/>
          </a:prstGeom>
        </p:spPr>
      </p:pic>
      <p:sp>
        <p:nvSpPr>
          <p:cNvPr id="13" name="TextBox 12"/>
          <p:cNvSpPr txBox="1"/>
          <p:nvPr/>
        </p:nvSpPr>
        <p:spPr>
          <a:xfrm>
            <a:off x="3009900" y="5251382"/>
            <a:ext cx="2628900" cy="369332"/>
          </a:xfrm>
          <a:prstGeom prst="rect">
            <a:avLst/>
          </a:prstGeom>
          <a:noFill/>
        </p:spPr>
        <p:txBody>
          <a:bodyPr wrap="square" rtlCol="0">
            <a:spAutoFit/>
          </a:bodyPr>
          <a:lstStyle/>
          <a:p>
            <a:r>
              <a:rPr lang="en-US" dirty="0" smtClean="0"/>
              <a:t>Double Line Graph</a:t>
            </a:r>
            <a:endParaRPr lang="en-US" dirty="0"/>
          </a:p>
        </p:txBody>
      </p:sp>
      <p:pic>
        <p:nvPicPr>
          <p:cNvPr id="14" name="Picture 13"/>
          <p:cNvPicPr>
            <a:picLocks noChangeAspect="1"/>
          </p:cNvPicPr>
          <p:nvPr/>
        </p:nvPicPr>
        <p:blipFill>
          <a:blip r:embed="rId7"/>
          <a:stretch>
            <a:fillRect/>
          </a:stretch>
        </p:blipFill>
        <p:spPr>
          <a:xfrm>
            <a:off x="5156200" y="1514991"/>
            <a:ext cx="2235200" cy="2235200"/>
          </a:xfrm>
          <a:prstGeom prst="rect">
            <a:avLst/>
          </a:prstGeom>
        </p:spPr>
      </p:pic>
      <p:sp>
        <p:nvSpPr>
          <p:cNvPr id="15" name="TextBox 14"/>
          <p:cNvSpPr txBox="1"/>
          <p:nvPr/>
        </p:nvSpPr>
        <p:spPr>
          <a:xfrm>
            <a:off x="5949950" y="3657600"/>
            <a:ext cx="1898650" cy="369332"/>
          </a:xfrm>
          <a:prstGeom prst="rect">
            <a:avLst/>
          </a:prstGeom>
          <a:noFill/>
        </p:spPr>
        <p:txBody>
          <a:bodyPr wrap="square" rtlCol="0">
            <a:spAutoFit/>
          </a:bodyPr>
          <a:lstStyle/>
          <a:p>
            <a:r>
              <a:rPr lang="en-US" dirty="0" smtClean="0"/>
              <a:t>Histogram</a:t>
            </a:r>
            <a:endParaRPr lang="en-US" dirty="0"/>
          </a:p>
        </p:txBody>
      </p:sp>
      <p:pic>
        <p:nvPicPr>
          <p:cNvPr id="16" name="Picture 15"/>
          <p:cNvPicPr>
            <a:picLocks noChangeAspect="1"/>
          </p:cNvPicPr>
          <p:nvPr/>
        </p:nvPicPr>
        <p:blipFill>
          <a:blip r:embed="rId8"/>
          <a:stretch>
            <a:fillRect/>
          </a:stretch>
        </p:blipFill>
        <p:spPr>
          <a:xfrm>
            <a:off x="2601686" y="1140341"/>
            <a:ext cx="2046514" cy="1790700"/>
          </a:xfrm>
          <a:prstGeom prst="rect">
            <a:avLst/>
          </a:prstGeom>
        </p:spPr>
      </p:pic>
      <p:sp>
        <p:nvSpPr>
          <p:cNvPr id="17" name="TextBox 16"/>
          <p:cNvSpPr txBox="1"/>
          <p:nvPr/>
        </p:nvSpPr>
        <p:spPr>
          <a:xfrm>
            <a:off x="3009900" y="2907268"/>
            <a:ext cx="1257300" cy="369332"/>
          </a:xfrm>
          <a:prstGeom prst="rect">
            <a:avLst/>
          </a:prstGeom>
          <a:noFill/>
        </p:spPr>
        <p:txBody>
          <a:bodyPr wrap="square" rtlCol="0">
            <a:spAutoFit/>
          </a:bodyPr>
          <a:lstStyle/>
          <a:p>
            <a:r>
              <a:rPr lang="en-US" dirty="0" smtClean="0"/>
              <a:t>Line Graph</a:t>
            </a:r>
            <a:endParaRPr lang="en-US" dirty="0"/>
          </a:p>
        </p:txBody>
      </p:sp>
      <p:pic>
        <p:nvPicPr>
          <p:cNvPr id="18" name="Picture 17"/>
          <p:cNvPicPr>
            <a:picLocks noChangeAspect="1"/>
          </p:cNvPicPr>
          <p:nvPr/>
        </p:nvPicPr>
        <p:blipFill>
          <a:blip r:embed="rId9"/>
          <a:stretch>
            <a:fillRect/>
          </a:stretch>
        </p:blipFill>
        <p:spPr>
          <a:xfrm>
            <a:off x="5156200" y="4599186"/>
            <a:ext cx="1785518" cy="1774428"/>
          </a:xfrm>
          <a:prstGeom prst="rect">
            <a:avLst/>
          </a:prstGeom>
        </p:spPr>
      </p:pic>
      <p:sp>
        <p:nvSpPr>
          <p:cNvPr id="19" name="TextBox 18"/>
          <p:cNvSpPr txBox="1"/>
          <p:nvPr/>
        </p:nvSpPr>
        <p:spPr>
          <a:xfrm>
            <a:off x="5605882" y="6324600"/>
            <a:ext cx="1785518" cy="369332"/>
          </a:xfrm>
          <a:prstGeom prst="rect">
            <a:avLst/>
          </a:prstGeom>
          <a:noFill/>
        </p:spPr>
        <p:txBody>
          <a:bodyPr wrap="square" rtlCol="0">
            <a:spAutoFit/>
          </a:bodyPr>
          <a:lstStyle/>
          <a:p>
            <a:r>
              <a:rPr lang="en-US" dirty="0" smtClean="0"/>
              <a:t>Line Plot</a:t>
            </a:r>
            <a:endParaRPr lang="en-US" dirty="0"/>
          </a:p>
        </p:txBody>
      </p:sp>
      <p:pic>
        <p:nvPicPr>
          <p:cNvPr id="20" name="Picture 19"/>
          <p:cNvPicPr>
            <a:picLocks noChangeAspect="1"/>
          </p:cNvPicPr>
          <p:nvPr/>
        </p:nvPicPr>
        <p:blipFill>
          <a:blip r:embed="rId10"/>
          <a:stretch>
            <a:fillRect/>
          </a:stretch>
        </p:blipFill>
        <p:spPr>
          <a:xfrm>
            <a:off x="7391400" y="1752600"/>
            <a:ext cx="1638300" cy="2362200"/>
          </a:xfrm>
          <a:prstGeom prst="rect">
            <a:avLst/>
          </a:prstGeom>
        </p:spPr>
      </p:pic>
      <p:sp>
        <p:nvSpPr>
          <p:cNvPr id="21" name="TextBox 20"/>
          <p:cNvSpPr txBox="1"/>
          <p:nvPr/>
        </p:nvSpPr>
        <p:spPr>
          <a:xfrm>
            <a:off x="7616825" y="4114800"/>
            <a:ext cx="1412875" cy="369332"/>
          </a:xfrm>
          <a:prstGeom prst="rect">
            <a:avLst/>
          </a:prstGeom>
          <a:noFill/>
        </p:spPr>
        <p:txBody>
          <a:bodyPr wrap="square" rtlCol="0">
            <a:spAutoFit/>
          </a:bodyPr>
          <a:lstStyle/>
          <a:p>
            <a:r>
              <a:rPr lang="en-US" dirty="0" smtClean="0"/>
              <a:t>Scatter Plot</a:t>
            </a:r>
          </a:p>
        </p:txBody>
      </p:sp>
      <p:pic>
        <p:nvPicPr>
          <p:cNvPr id="22" name="Picture 21"/>
          <p:cNvPicPr>
            <a:picLocks noChangeAspect="1"/>
          </p:cNvPicPr>
          <p:nvPr/>
        </p:nvPicPr>
        <p:blipFill>
          <a:blip r:embed="rId11"/>
          <a:stretch>
            <a:fillRect/>
          </a:stretch>
        </p:blipFill>
        <p:spPr>
          <a:xfrm>
            <a:off x="7301384" y="4495800"/>
            <a:ext cx="1849549" cy="2095500"/>
          </a:xfrm>
          <a:prstGeom prst="rect">
            <a:avLst/>
          </a:prstGeom>
        </p:spPr>
      </p:pic>
      <p:sp>
        <p:nvSpPr>
          <p:cNvPr id="23" name="TextBox 22"/>
          <p:cNvSpPr txBox="1"/>
          <p:nvPr/>
        </p:nvSpPr>
        <p:spPr>
          <a:xfrm>
            <a:off x="7061201" y="6488668"/>
            <a:ext cx="2387599" cy="369332"/>
          </a:xfrm>
          <a:prstGeom prst="rect">
            <a:avLst/>
          </a:prstGeom>
          <a:noFill/>
        </p:spPr>
        <p:txBody>
          <a:bodyPr wrap="square" rtlCol="0">
            <a:spAutoFit/>
          </a:bodyPr>
          <a:lstStyle/>
          <a:p>
            <a:r>
              <a:rPr lang="en-US" dirty="0" smtClean="0"/>
              <a:t>Stem and Leaf Plot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a:bodyPr>
          <a:lstStyle/>
          <a:p>
            <a:r>
              <a:rPr lang="en-US" sz="3027" b="1" dirty="0" smtClean="0"/>
              <a:t>How to Determine if a Graph is Misleading:</a:t>
            </a:r>
            <a:endParaRPr lang="en-US" sz="2595" dirty="0" smtClean="0"/>
          </a:p>
          <a:p>
            <a:pPr marL="731520" lvl="1" indent="-457200">
              <a:buFont typeface="+mj-lt"/>
              <a:buAutoNum type="arabicPeriod"/>
            </a:pPr>
            <a:r>
              <a:rPr lang="en-US" sz="2595" dirty="0" smtClean="0"/>
              <a:t>Read and annotate the graph for the following features:</a:t>
            </a:r>
            <a:endParaRPr lang="en-US" sz="2162" dirty="0" smtClean="0"/>
          </a:p>
          <a:p>
            <a:pPr lvl="2"/>
            <a:r>
              <a:rPr lang="en-US" sz="2162" dirty="0" smtClean="0"/>
              <a:t>Title (underline)</a:t>
            </a:r>
            <a:endParaRPr lang="en-US" sz="1730" dirty="0" smtClean="0"/>
          </a:p>
          <a:p>
            <a:pPr lvl="2"/>
            <a:r>
              <a:rPr lang="en-US" sz="2162" dirty="0" smtClean="0"/>
              <a:t>Labels on the X and Y axes (circle)</a:t>
            </a:r>
            <a:endParaRPr lang="en-US" sz="1730" dirty="0" smtClean="0"/>
          </a:p>
          <a:p>
            <a:pPr lvl="2"/>
            <a:r>
              <a:rPr lang="en-US" sz="2162" dirty="0" smtClean="0"/>
              <a:t>Use the scale/key to label each individual data point on the graph</a:t>
            </a:r>
            <a:endParaRPr lang="en-US" sz="1730" dirty="0" smtClean="0"/>
          </a:p>
          <a:p>
            <a:pPr marL="731520" lvl="1" indent="-457200">
              <a:buFont typeface="+mj-lt"/>
              <a:buAutoNum type="arabicPeriod"/>
            </a:pPr>
            <a:r>
              <a:rPr lang="en-US" sz="2595" dirty="0" smtClean="0"/>
              <a:t>Closely examine the scale – check that it:</a:t>
            </a:r>
            <a:endParaRPr lang="en-US" sz="2162" dirty="0" smtClean="0"/>
          </a:p>
          <a:p>
            <a:pPr lvl="2"/>
            <a:r>
              <a:rPr lang="en-US" sz="2162" dirty="0" smtClean="0"/>
              <a:t>Begins at zero</a:t>
            </a:r>
            <a:endParaRPr lang="en-US" sz="1730" dirty="0" smtClean="0"/>
          </a:p>
          <a:p>
            <a:pPr lvl="2"/>
            <a:r>
              <a:rPr lang="en-US" sz="2162" dirty="0" smtClean="0"/>
              <a:t>Increases at a steady rate</a:t>
            </a:r>
            <a:endParaRPr lang="en-US" sz="1730" dirty="0" smtClean="0"/>
          </a:p>
          <a:p>
            <a:pPr lvl="2"/>
            <a:r>
              <a:rPr lang="en-US" sz="2162" dirty="0" smtClean="0"/>
              <a:t>Has intervals that are equally spaced</a:t>
            </a:r>
            <a:endParaRPr lang="en-US" sz="1730" dirty="0" smtClean="0"/>
          </a:p>
          <a:p>
            <a:pPr marL="731520" lvl="1" indent="-457200">
              <a:buFont typeface="+mj-lt"/>
              <a:buAutoNum type="arabicPeriod"/>
            </a:pPr>
            <a:r>
              <a:rPr lang="en-US" sz="2595" dirty="0" smtClean="0"/>
              <a:t>Read the question carefully and answer it</a:t>
            </a:r>
            <a:endParaRPr lang="en-US" sz="2162" dirty="0" smtClean="0"/>
          </a:p>
          <a:p>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1:</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your parent you needed to go to summer basketball camp to work on your shot?  Why?</a:t>
            </a:r>
          </a:p>
          <a:p>
            <a:endParaRPr lang="en-US" b="1" u="sng" dirty="0"/>
          </a:p>
        </p:txBody>
      </p:sp>
      <p:pic>
        <p:nvPicPr>
          <p:cNvPr id="4" name="Picture 3"/>
          <p:cNvPicPr/>
          <p:nvPr/>
        </p:nvPicPr>
        <p:blipFill>
          <a:blip r:embed="rId2" cstate="print"/>
          <a:srcRect l="30028" t="47462" r="35164" b="25381"/>
          <a:stretch>
            <a:fillRect/>
          </a:stretch>
        </p:blipFill>
        <p:spPr bwMode="auto">
          <a:xfrm>
            <a:off x="762000" y="2209800"/>
            <a:ext cx="7696201"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2:</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the price has increased dramatically over the years of 2005 - 2009?  Why?</a:t>
            </a:r>
          </a:p>
          <a:p>
            <a:endParaRPr lang="en-US" b="1" u="sng" dirty="0"/>
          </a:p>
        </p:txBody>
      </p:sp>
      <p:pic>
        <p:nvPicPr>
          <p:cNvPr id="5" name="Picture 2" descr="graph one"/>
          <p:cNvPicPr preferRelativeResize="0">
            <a:picLocks noChangeArrowheads="1"/>
          </p:cNvPicPr>
          <p:nvPr/>
        </p:nvPicPr>
        <p:blipFill>
          <a:blip r:embed="rId2"/>
          <a:srcRect/>
          <a:stretch>
            <a:fillRect/>
          </a:stretch>
        </p:blipFill>
        <p:spPr bwMode="auto">
          <a:xfrm rot="10642673">
            <a:off x="533400" y="2133600"/>
            <a:ext cx="8305800" cy="3040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3:</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b="1" u="sng" dirty="0"/>
          </a:p>
        </p:txBody>
      </p:sp>
      <p:pic>
        <p:nvPicPr>
          <p:cNvPr id="6" name="Content Placeholder 4" descr="graph2.tiff"/>
          <p:cNvPicPr>
            <a:picLocks noChangeAspect="1"/>
          </p:cNvPicPr>
          <p:nvPr/>
        </p:nvPicPr>
        <p:blipFill>
          <a:blip r:embed="rId2"/>
          <a:srcRect l="-2858" r="-2858"/>
          <a:stretch>
            <a:fillRect/>
          </a:stretch>
        </p:blipFill>
        <p:spPr>
          <a:xfrm>
            <a:off x="0" y="2128684"/>
            <a:ext cx="7946136" cy="4272116"/>
          </a:xfrm>
          <a:prstGeom prst="rect">
            <a:avLst/>
          </a:prstGeom>
        </p:spPr>
      </p:pic>
      <p:sp>
        <p:nvSpPr>
          <p:cNvPr id="7" name="TextBox 6"/>
          <p:cNvSpPr txBox="1"/>
          <p:nvPr/>
        </p:nvSpPr>
        <p:spPr>
          <a:xfrm>
            <a:off x="304800" y="5997714"/>
            <a:ext cx="9144000" cy="707886"/>
          </a:xfrm>
          <a:prstGeom prst="rect">
            <a:avLst/>
          </a:prstGeom>
          <a:noFill/>
        </p:spPr>
        <p:txBody>
          <a:bodyPr wrap="square" rtlCol="0">
            <a:spAutoFit/>
          </a:bodyPr>
          <a:lstStyle/>
          <a:p>
            <a:r>
              <a:rPr lang="en-US" sz="2000" b="1" dirty="0" smtClean="0"/>
              <a:t>Turn and Talk:</a:t>
            </a:r>
            <a:r>
              <a:rPr lang="en-US" sz="2000" dirty="0" smtClean="0"/>
              <a:t> Which graph would be used to best convince someone that Jules is the obvious winner of the class election? Why?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4:</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the unemployment rate has changed greatly from year to year? Why?</a:t>
            </a:r>
          </a:p>
          <a:p>
            <a:endParaRPr lang="en-US" b="1" u="sng" dirty="0"/>
          </a:p>
        </p:txBody>
      </p:sp>
      <p:pic>
        <p:nvPicPr>
          <p:cNvPr id="6" name="Content Placeholder 3" descr="graph3.tiff"/>
          <p:cNvPicPr>
            <a:picLocks noChangeAspect="1"/>
          </p:cNvPicPr>
          <p:nvPr/>
        </p:nvPicPr>
        <p:blipFill>
          <a:blip r:embed="rId2"/>
          <a:srcRect t="-14713" b="-14713"/>
          <a:stretch>
            <a:fillRect/>
          </a:stretch>
        </p:blipFill>
        <p:spPr>
          <a:xfrm>
            <a:off x="530352" y="1752600"/>
            <a:ext cx="7470648" cy="401647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2"/>
          <a:srcRect l="16853" t="51047" r="21602" b="9424"/>
          <a:stretch>
            <a:fillRect/>
          </a:stretch>
        </p:blipFill>
        <p:spPr bwMode="auto">
          <a:xfrm>
            <a:off x="152400" y="1905000"/>
            <a:ext cx="8712200" cy="3505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5:</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the nonfarm income has minimally changed from 1960 - 2000? Why?</a:t>
            </a:r>
          </a:p>
          <a:p>
            <a:endParaRPr lang="en-US" b="1" u="sng"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pic>
        <p:nvPicPr>
          <p:cNvPr id="6" name="Picture 5" descr="ex7.tiff"/>
          <p:cNvPicPr>
            <a:picLocks noChangeAspect="1"/>
          </p:cNvPicPr>
          <p:nvPr/>
        </p:nvPicPr>
        <p:blipFill>
          <a:blip r:embed="rId2"/>
          <a:stretch>
            <a:fillRect/>
          </a:stretch>
        </p:blipFill>
        <p:spPr>
          <a:xfrm>
            <a:off x="76200" y="2050250"/>
            <a:ext cx="8994648" cy="3359950"/>
          </a:xfrm>
          <a:prstGeom prst="rect">
            <a:avLst/>
          </a:prstGeom>
        </p:spPr>
      </p:pic>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6:</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3 times as much pizza is sold as tacos? Why?</a:t>
            </a:r>
          </a:p>
          <a:p>
            <a:endParaRPr lang="en-US" b="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pic>
        <p:nvPicPr>
          <p:cNvPr id="5" name="Picture 4"/>
          <p:cNvPicPr/>
          <p:nvPr/>
        </p:nvPicPr>
        <p:blipFill>
          <a:blip r:embed="rId2" cstate="print"/>
          <a:srcRect l="8326" t="8929" r="1343" b="41079"/>
          <a:stretch>
            <a:fillRect/>
          </a:stretch>
        </p:blipFill>
        <p:spPr bwMode="auto">
          <a:xfrm>
            <a:off x="2819400" y="1524000"/>
            <a:ext cx="6629400" cy="4038600"/>
          </a:xfrm>
          <a:prstGeom prst="rect">
            <a:avLst/>
          </a:prstGeom>
          <a:noFill/>
          <a:ln w="9525">
            <a:noFill/>
            <a:miter lim="800000"/>
            <a:headEnd/>
            <a:tailEnd/>
          </a:ln>
        </p:spPr>
      </p:pic>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7:</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the amount of visitors hasn’t really changed over time? Why?</a:t>
            </a:r>
          </a:p>
          <a:p>
            <a:endParaRPr lang="en-US" b="1"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a:xfrm>
            <a:off x="457200" y="1219200"/>
            <a:ext cx="8229600" cy="5638800"/>
          </a:xfrm>
        </p:spPr>
        <p:txBody>
          <a:bodyPr>
            <a:normAutofit/>
          </a:bodyPr>
          <a:lstStyle/>
          <a:p>
            <a:r>
              <a:rPr lang="en-US" b="1" u="sng" dirty="0" smtClean="0"/>
              <a:t>Example 8:</a:t>
            </a:r>
            <a:r>
              <a:rPr lang="en-US" dirty="0" smtClean="0"/>
              <a:t>  Do these graphs show the same data? If so, how do they differ?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b="1" dirty="0" smtClean="0"/>
              <a:t>Turn and Talk:</a:t>
            </a:r>
            <a:r>
              <a:rPr lang="en-US" dirty="0" smtClean="0"/>
              <a:t> Which graph would you use to convince someone that the favorite pet is obviously a dog? Why?</a:t>
            </a:r>
          </a:p>
          <a:p>
            <a:endParaRPr lang="en-US" b="1" u="sng" dirty="0"/>
          </a:p>
        </p:txBody>
      </p:sp>
      <p:pic>
        <p:nvPicPr>
          <p:cNvPr id="6" name="Picture 5"/>
          <p:cNvPicPr/>
          <p:nvPr/>
        </p:nvPicPr>
        <p:blipFill>
          <a:blip r:embed="rId2" cstate="print"/>
          <a:srcRect l="40972" t="27333" r="29722" b="53193"/>
          <a:stretch>
            <a:fillRect/>
          </a:stretch>
        </p:blipFill>
        <p:spPr bwMode="auto">
          <a:xfrm>
            <a:off x="914400" y="2057400"/>
            <a:ext cx="7313612" cy="3171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Agenda</a:t>
            </a:r>
            <a:endParaRPr lang="en-US" dirty="0"/>
          </a:p>
        </p:txBody>
      </p:sp>
      <p:sp>
        <p:nvSpPr>
          <p:cNvPr id="3" name="Content Placeholder 2"/>
          <p:cNvSpPr>
            <a:spLocks noGrp="1"/>
          </p:cNvSpPr>
          <p:nvPr>
            <p:ph sz="quarter" idx="1"/>
          </p:nvPr>
        </p:nvSpPr>
        <p:spPr/>
        <p:txBody>
          <a:bodyPr>
            <a:normAutofit/>
          </a:bodyPr>
          <a:lstStyle/>
          <a:p>
            <a:r>
              <a:rPr lang="en-US" sz="4400" b="1" dirty="0" smtClean="0"/>
              <a:t>Monday</a:t>
            </a:r>
            <a:r>
              <a:rPr lang="en-US" sz="4400" dirty="0" smtClean="0"/>
              <a:t> – Review last week’s quiz</a:t>
            </a:r>
          </a:p>
          <a:p>
            <a:r>
              <a:rPr lang="en-US" sz="4400" b="1" dirty="0" smtClean="0"/>
              <a:t>Tuesday/Wednesday</a:t>
            </a:r>
            <a:r>
              <a:rPr lang="en-US" sz="4400" dirty="0" smtClean="0"/>
              <a:t> – Retake last week’s quiz/ misleading data</a:t>
            </a:r>
          </a:p>
          <a:p>
            <a:r>
              <a:rPr lang="en-US" sz="4400" b="1" dirty="0" smtClean="0"/>
              <a:t>Thursday </a:t>
            </a:r>
            <a:r>
              <a:rPr lang="en-US" sz="4400" dirty="0" smtClean="0"/>
              <a:t>– Misleading data</a:t>
            </a:r>
          </a:p>
          <a:p>
            <a:r>
              <a:rPr lang="en-US" sz="4400" b="1" dirty="0" smtClean="0"/>
              <a:t>Friday – </a:t>
            </a:r>
            <a:r>
              <a:rPr lang="en-US" sz="4400" dirty="0" smtClean="0"/>
              <a:t>Quiz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b="1" u="sng" dirty="0" smtClean="0"/>
              <a:t>Example 9:</a:t>
            </a:r>
            <a:r>
              <a:rPr lang="en-US" dirty="0" smtClean="0"/>
              <a:t>Which of the following statements could be true about the graph below?</a:t>
            </a:r>
          </a:p>
          <a:p>
            <a:pPr marL="731520" lvl="1" indent="-457200">
              <a:buFont typeface="+mj-lt"/>
              <a:buAutoNum type="alphaLcParenR"/>
            </a:pPr>
            <a:r>
              <a:rPr lang="en-US" dirty="0" smtClean="0"/>
              <a:t>The sales trend increased significantly from 1995-2002.</a:t>
            </a:r>
          </a:p>
          <a:p>
            <a:pPr marL="731520" lvl="1" indent="-457200">
              <a:buFont typeface="+mj-lt"/>
              <a:buAutoNum type="alphaLcParenR"/>
            </a:pPr>
            <a:r>
              <a:rPr lang="en-US" dirty="0" smtClean="0"/>
              <a:t>The graph is misleading </a:t>
            </a:r>
            <a:br>
              <a:rPr lang="en-US" dirty="0" smtClean="0"/>
            </a:br>
            <a:r>
              <a:rPr lang="en-US" dirty="0" smtClean="0"/>
              <a:t>because the scale begins at </a:t>
            </a:r>
            <a:br>
              <a:rPr lang="en-US" dirty="0" smtClean="0"/>
            </a:br>
            <a:r>
              <a:rPr lang="en-US" dirty="0" smtClean="0"/>
              <a:t>5.</a:t>
            </a:r>
          </a:p>
          <a:p>
            <a:pPr marL="731520" lvl="1" indent="-457200">
              <a:buFont typeface="+mj-lt"/>
              <a:buAutoNum type="alphaLcParenR"/>
            </a:pPr>
            <a:r>
              <a:rPr lang="en-US" dirty="0" smtClean="0"/>
              <a:t>The graph is misleading</a:t>
            </a:r>
            <a:br>
              <a:rPr lang="en-US" dirty="0" smtClean="0"/>
            </a:br>
            <a:r>
              <a:rPr lang="en-US" dirty="0" smtClean="0"/>
              <a:t>because the intervals </a:t>
            </a:r>
            <a:br>
              <a:rPr lang="en-US" dirty="0" smtClean="0"/>
            </a:br>
            <a:r>
              <a:rPr lang="en-US" dirty="0" smtClean="0"/>
              <a:t>increase by two </a:t>
            </a:r>
            <a:br>
              <a:rPr lang="en-US" dirty="0" smtClean="0"/>
            </a:br>
            <a:r>
              <a:rPr lang="en-US" dirty="0" smtClean="0"/>
              <a:t>hundredths, exaggerating </a:t>
            </a:r>
            <a:br>
              <a:rPr lang="en-US" dirty="0" smtClean="0"/>
            </a:br>
            <a:r>
              <a:rPr lang="en-US" dirty="0" smtClean="0"/>
              <a:t>the differences in the data </a:t>
            </a:r>
            <a:br>
              <a:rPr lang="en-US" dirty="0" smtClean="0"/>
            </a:br>
            <a:r>
              <a:rPr lang="en-US" dirty="0" smtClean="0"/>
              <a:t>points.</a:t>
            </a:r>
          </a:p>
          <a:p>
            <a:pPr marL="731520" lvl="1" indent="-457200">
              <a:buFont typeface="+mj-lt"/>
              <a:buAutoNum type="alphaLcParenR"/>
            </a:pPr>
            <a:r>
              <a:rPr lang="en-US" dirty="0" smtClean="0"/>
              <a:t>Both B and C.</a:t>
            </a:r>
          </a:p>
          <a:p>
            <a:endParaRPr lang="en-US" b="1" u="sng" dirty="0"/>
          </a:p>
        </p:txBody>
      </p:sp>
      <p:sp>
        <p:nvSpPr>
          <p:cNvPr id="5" name="Content Placeholder 4"/>
          <p:cNvSpPr>
            <a:spLocks noGrp="1"/>
          </p:cNvSpPr>
          <p:nvPr>
            <p:ph sz="quarter" idx="2"/>
          </p:nvPr>
        </p:nvSpPr>
        <p:spPr/>
        <p:txBody>
          <a:bodyPr>
            <a:normAutofit fontScale="92500" lnSpcReduction="20000"/>
          </a:bodyPr>
          <a:lstStyle/>
          <a:p>
            <a:endParaRPr lang="en-US"/>
          </a:p>
        </p:txBody>
      </p:sp>
      <p:pic>
        <p:nvPicPr>
          <p:cNvPr id="4" name="Picture 3"/>
          <p:cNvPicPr/>
          <p:nvPr/>
        </p:nvPicPr>
        <p:blipFill>
          <a:blip r:embed="rId2" cstate="print"/>
          <a:srcRect l="20416" t="36889" r="55278" b="28222"/>
          <a:stretch>
            <a:fillRect/>
          </a:stretch>
        </p:blipFill>
        <p:spPr bwMode="auto">
          <a:xfrm>
            <a:off x="4495800" y="1333500"/>
            <a:ext cx="4572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lnSpcReduction="10000"/>
          </a:bodyPr>
          <a:lstStyle/>
          <a:p>
            <a:pPr lvl="0"/>
            <a:r>
              <a:rPr lang="en-US" b="1" u="sng" dirty="0" smtClean="0"/>
              <a:t>Example 10:</a:t>
            </a:r>
            <a:r>
              <a:rPr lang="en-US" dirty="0" smtClean="0"/>
              <a:t>How could the graph be redrawn to better represent the data?</a:t>
            </a:r>
          </a:p>
          <a:p>
            <a:pPr marL="731520" lvl="1" indent="-457200">
              <a:buFont typeface="+mj-lt"/>
              <a:buAutoNum type="alphaLcParenR"/>
            </a:pPr>
            <a:r>
              <a:rPr lang="en-US" dirty="0" smtClean="0"/>
              <a:t>The scale should be redrawn to have intervals of 10.</a:t>
            </a:r>
          </a:p>
          <a:p>
            <a:pPr marL="731520" lvl="1" indent="-457200">
              <a:buFont typeface="+mj-lt"/>
              <a:buAutoNum type="alphaLcParenR"/>
            </a:pPr>
            <a:r>
              <a:rPr lang="en-US" dirty="0" smtClean="0"/>
              <a:t>The bars should touch.</a:t>
            </a:r>
          </a:p>
          <a:p>
            <a:pPr marL="731520" lvl="1" indent="-457200">
              <a:buFont typeface="+mj-lt"/>
              <a:buAutoNum type="alphaLcParenR"/>
            </a:pPr>
            <a:r>
              <a:rPr lang="en-US" dirty="0" smtClean="0"/>
              <a:t>The scale should be redrawn to have intervals of 2.</a:t>
            </a:r>
          </a:p>
          <a:p>
            <a:pPr marL="731520" lvl="1" indent="-457200">
              <a:buFont typeface="+mj-lt"/>
              <a:buAutoNum type="alphaLcParenR"/>
            </a:pPr>
            <a:r>
              <a:rPr lang="en-US" dirty="0" smtClean="0"/>
              <a:t>This data should be represented in a circle graph.</a:t>
            </a:r>
          </a:p>
          <a:p>
            <a:endParaRPr lang="en-US" b="1" u="sng" dirty="0"/>
          </a:p>
        </p:txBody>
      </p:sp>
      <p:sp>
        <p:nvSpPr>
          <p:cNvPr id="5" name="Content Placeholder 4"/>
          <p:cNvSpPr>
            <a:spLocks noGrp="1"/>
          </p:cNvSpPr>
          <p:nvPr>
            <p:ph sz="quarter" idx="2"/>
          </p:nvPr>
        </p:nvSpPr>
        <p:spPr/>
        <p:txBody>
          <a:bodyPr>
            <a:normAutofit lnSpcReduction="10000"/>
          </a:bodyPr>
          <a:lstStyle/>
          <a:p>
            <a:endParaRPr lang="en-US"/>
          </a:p>
        </p:txBody>
      </p:sp>
      <p:pic>
        <p:nvPicPr>
          <p:cNvPr id="4" name="Picture 3"/>
          <p:cNvPicPr/>
          <p:nvPr/>
        </p:nvPicPr>
        <p:blipFill>
          <a:blip r:embed="rId2" cstate="print"/>
          <a:srcRect/>
          <a:stretch>
            <a:fillRect/>
          </a:stretch>
        </p:blipFill>
        <p:spPr bwMode="auto">
          <a:xfrm>
            <a:off x="4572000" y="1219200"/>
            <a:ext cx="4724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(¼ </a:t>
            </a:r>
            <a:r>
              <a:rPr lang="en-US" dirty="0" err="1" smtClean="0"/>
              <a:t>x</a:t>
            </a:r>
            <a:r>
              <a:rPr lang="en-US" dirty="0" smtClean="0"/>
              <a:t> 8),   (√49),   (⅞ </a:t>
            </a:r>
            <a:r>
              <a:rPr lang="en-US" dirty="0" err="1" smtClean="0"/>
              <a:t>x</a:t>
            </a:r>
            <a:r>
              <a:rPr lang="en-US" dirty="0" smtClean="0"/>
              <a:t> 8 + 6) </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Solve.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514350" indent="-514350">
              <a:buFont typeface="+mj-lt"/>
              <a:buAutoNum type="arabicPeriod"/>
            </a:pPr>
            <a:r>
              <a:rPr lang="en-US" dirty="0" smtClean="0"/>
              <a:t>Explain the location of the numbers -1.8 and -1.88 relative to each other and other whole numbers on the number line.</a:t>
            </a:r>
          </a:p>
          <a:p>
            <a:pPr marL="514350" indent="-514350">
              <a:buFont typeface="+mj-lt"/>
              <a:buAutoNum type="arabicPeriod"/>
            </a:pPr>
            <a:endParaRPr lang="en-US" dirty="0"/>
          </a:p>
        </p:txBody>
      </p:sp>
      <p:graphicFrame>
        <p:nvGraphicFramePr>
          <p:cNvPr id="228354" name="Object 2"/>
          <p:cNvGraphicFramePr>
            <a:graphicFrameLocks noChangeAspect="1"/>
          </p:cNvGraphicFramePr>
          <p:nvPr/>
        </p:nvGraphicFramePr>
        <p:xfrm>
          <a:off x="1960562" y="1371600"/>
          <a:ext cx="5222875" cy="1657350"/>
        </p:xfrm>
        <a:graphic>
          <a:graphicData uri="http://schemas.openxmlformats.org/presentationml/2006/ole">
            <p:oleObj spid="_x0000_s228354" name="Equation" r:id="rId3" imgW="1320800" imgH="4191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sz="quarter" idx="1"/>
          </p:nvPr>
        </p:nvSpPr>
        <p:spPr/>
        <p:txBody>
          <a:bodyPr>
            <a:normAutofit/>
          </a:bodyPr>
          <a:lstStyle/>
          <a:p>
            <a:r>
              <a:rPr lang="en-US" sz="4800" dirty="0" smtClean="0"/>
              <a:t>SWBAT identify why data is misleading.</a:t>
            </a:r>
            <a:endParaRPr lang="en-US" sz="4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1:</a:t>
            </a:r>
            <a:r>
              <a:rPr lang="en-US" b="1" dirty="0" smtClean="0"/>
              <a:t> </a:t>
            </a:r>
            <a:r>
              <a:rPr lang="en-US" dirty="0" smtClean="0"/>
              <a:t>The bar graph shows the heights of the tallest buildings in Nashville. Kay said that the BellSouth Tower is at least 10 times as tall as City Center. Is she incorrect?</a:t>
            </a:r>
          </a:p>
          <a:p>
            <a:endParaRPr lang="en-US" b="1" u="sng" dirty="0"/>
          </a:p>
        </p:txBody>
      </p:sp>
      <p:pic>
        <p:nvPicPr>
          <p:cNvPr id="4" name="Picture 3" descr="ex1.tif"/>
          <p:cNvPicPr>
            <a:picLocks noChangeAspect="1"/>
          </p:cNvPicPr>
          <p:nvPr/>
        </p:nvPicPr>
        <p:blipFill>
          <a:blip r:embed="rId2"/>
          <a:stretch>
            <a:fillRect/>
          </a:stretch>
        </p:blipFill>
        <p:spPr>
          <a:xfrm>
            <a:off x="4081147" y="2514601"/>
            <a:ext cx="5331077" cy="4343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2: </a:t>
            </a:r>
            <a:r>
              <a:rPr lang="en-US" dirty="0" smtClean="0"/>
              <a:t>The tables below show the prices of 6 homes in January and November. A newspaper reported $160,000 is the average price of homes and has remained that amount from January through November. How is the report misleading?</a:t>
            </a:r>
          </a:p>
          <a:p>
            <a:endParaRPr lang="en-US" b="1" u="sng" dirty="0"/>
          </a:p>
        </p:txBody>
      </p:sp>
      <p:pic>
        <p:nvPicPr>
          <p:cNvPr id="4" name="Picture 3" descr="ex2.tif"/>
          <p:cNvPicPr>
            <a:picLocks noChangeAspect="1"/>
          </p:cNvPicPr>
          <p:nvPr/>
        </p:nvPicPr>
        <p:blipFill>
          <a:blip r:embed="rId2"/>
          <a:srcRect l="7203" t="2596" r="6434"/>
          <a:stretch>
            <a:fillRect/>
          </a:stretch>
        </p:blipFill>
        <p:spPr>
          <a:xfrm>
            <a:off x="2764890" y="3429000"/>
            <a:ext cx="6379110" cy="3429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3:</a:t>
            </a:r>
            <a:r>
              <a:rPr lang="en-US" dirty="0" smtClean="0"/>
              <a:t> A number of polls were taken after a debate between </a:t>
            </a:r>
            <a:r>
              <a:rPr lang="en-US" dirty="0" err="1" smtClean="0"/>
              <a:t>Obama</a:t>
            </a:r>
            <a:r>
              <a:rPr lang="en-US" dirty="0" smtClean="0"/>
              <a:t> and Romney. One poll showed that </a:t>
            </a:r>
            <a:r>
              <a:rPr lang="en-US" dirty="0" err="1" smtClean="0"/>
              <a:t>Obama</a:t>
            </a:r>
            <a:r>
              <a:rPr lang="en-US" dirty="0" smtClean="0"/>
              <a:t> was declared the winner 75% to 25%. A second poll showed that Romney was declared the winner 85% to 15%. Four other polls showed that </a:t>
            </a:r>
            <a:r>
              <a:rPr lang="en-US" dirty="0" err="1" smtClean="0"/>
              <a:t>Obama</a:t>
            </a:r>
            <a:r>
              <a:rPr lang="en-US" dirty="0" smtClean="0"/>
              <a:t> was declared the winner 60% to 40%. Which poll or polls are most likely accurate? Who won the debate?</a:t>
            </a:r>
          </a:p>
          <a:p>
            <a:endParaRPr lang="en-US" b="1" u="sn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pic>
        <p:nvPicPr>
          <p:cNvPr id="4" name="Picture 3" descr="ex4.tif"/>
          <p:cNvPicPr>
            <a:picLocks noChangeAspect="1"/>
          </p:cNvPicPr>
          <p:nvPr/>
        </p:nvPicPr>
        <p:blipFill>
          <a:blip r:embed="rId2"/>
          <a:stretch>
            <a:fillRect/>
          </a:stretch>
        </p:blipFill>
        <p:spPr>
          <a:xfrm rot="10800000">
            <a:off x="5055659" y="2409512"/>
            <a:ext cx="4164541" cy="4448487"/>
          </a:xfrm>
          <a:prstGeom prst="rect">
            <a:avLst/>
          </a:prstGeom>
        </p:spPr>
      </p:pic>
      <p:sp>
        <p:nvSpPr>
          <p:cNvPr id="3" name="Content Placeholder 2"/>
          <p:cNvSpPr>
            <a:spLocks noGrp="1"/>
          </p:cNvSpPr>
          <p:nvPr>
            <p:ph sz="quarter" idx="1"/>
          </p:nvPr>
        </p:nvSpPr>
        <p:spPr/>
        <p:txBody>
          <a:bodyPr/>
          <a:lstStyle/>
          <a:p>
            <a:r>
              <a:rPr lang="en-US" b="1" u="sng" dirty="0" smtClean="0"/>
              <a:t>Example 4:</a:t>
            </a:r>
            <a:r>
              <a:rPr lang="en-US" dirty="0" smtClean="0"/>
              <a:t> The circle graph shows how people in a town feel about their mayor. A radio station that supports the mayor said that the mayor has an approval rating of about 60%. Why is this misleading?</a:t>
            </a:r>
          </a:p>
          <a:p>
            <a:endParaRPr lang="en-US" b="1"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5:</a:t>
            </a:r>
            <a:r>
              <a:rPr lang="en-US" dirty="0" smtClean="0"/>
              <a:t> A doctor’s office put an ad in the newspaper for a receptionist. Including the doctor, the office has 5 employees. The salaries of the employees, including the doctor, are $25,000; $20,000; $400,000; $35,000; and $20,000. The ad said that the average salary was $100,000. Is this ad misleading? Why or why not?</a:t>
            </a:r>
          </a:p>
          <a:p>
            <a:endParaRPr lang="en-US" b="1" u="sng"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6:</a:t>
            </a:r>
            <a:r>
              <a:rPr lang="en-US" dirty="0" smtClean="0"/>
              <a:t> A radio station’s poll showed that 85% of its listeners would like fewer commercials during rush hour. Three other polls not conducted by the radio station showed that only 45% of the people would like fewer commercials during rush hour. What is most likely the cause of the discrepancy between the radio station’s poll and the other polls?</a:t>
            </a:r>
          </a:p>
          <a:p>
            <a:endParaRPr lang="en-US" b="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Objective</a:t>
            </a:r>
            <a:endParaRPr lang="en-US" dirty="0"/>
          </a:p>
        </p:txBody>
      </p:sp>
      <p:sp>
        <p:nvSpPr>
          <p:cNvPr id="3" name="Content Placeholder 2"/>
          <p:cNvSpPr>
            <a:spLocks noGrp="1"/>
          </p:cNvSpPr>
          <p:nvPr>
            <p:ph sz="quarter" idx="1"/>
          </p:nvPr>
        </p:nvSpPr>
        <p:spPr/>
        <p:txBody>
          <a:bodyPr>
            <a:normAutofit/>
          </a:bodyPr>
          <a:lstStyle/>
          <a:p>
            <a:r>
              <a:rPr lang="en-US" sz="4800" dirty="0" smtClean="0"/>
              <a:t>SWBAT re-work last week’s quiz to review scatter plots and best fit lines.</a:t>
            </a:r>
            <a:endParaRPr lang="en-US" sz="4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7:</a:t>
            </a:r>
            <a:r>
              <a:rPr lang="en-US" dirty="0" smtClean="0"/>
              <a:t> ATT wants to know which cell phone company most people in Memphis prefer. ATT calls 100 Memphis residents who have ATT and learn that 80% of customers prefer ATT. Then ATT calls 100 people at random from the phone book and learns that 40% of the people prefer ATT. Which sample is more accurate? </a:t>
            </a:r>
          </a:p>
          <a:p>
            <a:endParaRPr lang="en-US" b="1"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lnSpcReduction="10000"/>
          </a:bodyPr>
          <a:lstStyle/>
          <a:p>
            <a:r>
              <a:rPr lang="en-US" b="1" u="sng" dirty="0" smtClean="0"/>
              <a:t>Example 8:</a:t>
            </a:r>
            <a:r>
              <a:rPr lang="en-US" dirty="0" smtClean="0"/>
              <a:t> A politician wants to know what voters think about pay raises. She asks every person at her fundraiser. She finds that 98 out of 100 people at the fundraiser approve of pay raises. Which of these statements is true about the sample?</a:t>
            </a:r>
          </a:p>
          <a:p>
            <a:pPr marL="731520" lvl="1" indent="-457200">
              <a:buFont typeface="+mj-lt"/>
              <a:buAutoNum type="alphaLcParenR"/>
            </a:pPr>
            <a:r>
              <a:rPr lang="en-US" dirty="0" smtClean="0"/>
              <a:t>The sample is biased because it includes only people who tend to agree with her views.</a:t>
            </a:r>
          </a:p>
          <a:p>
            <a:pPr marL="731520" lvl="1" indent="-457200">
              <a:buFont typeface="+mj-lt"/>
              <a:buAutoNum type="alphaLcParenR"/>
            </a:pPr>
            <a:r>
              <a:rPr lang="en-US" dirty="0" smtClean="0"/>
              <a:t>The sample is biased because it includes only people who want a free lunch.</a:t>
            </a:r>
          </a:p>
          <a:p>
            <a:pPr marL="731520" lvl="1" indent="-457200">
              <a:buFont typeface="+mj-lt"/>
              <a:buAutoNum type="alphaLcParenR"/>
            </a:pPr>
            <a:r>
              <a:rPr lang="en-US" dirty="0" smtClean="0"/>
              <a:t>The sample is random and shows that she truly represents what the voters think about the pay raises.</a:t>
            </a:r>
          </a:p>
          <a:p>
            <a:pPr marL="731520" lvl="1" indent="-457200">
              <a:buFont typeface="+mj-lt"/>
              <a:buAutoNum type="alphaLcParenR"/>
            </a:pPr>
            <a:r>
              <a:rPr lang="en-US" dirty="0" smtClean="0"/>
              <a:t>The sample is random because 100 people were chosen at the same time.</a:t>
            </a:r>
          </a:p>
          <a:p>
            <a:endParaRPr lang="en-US" b="1" u="sn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lnSpcReduction="10000"/>
          </a:bodyPr>
          <a:lstStyle/>
          <a:p>
            <a:r>
              <a:rPr lang="en-US" b="1" u="sng" dirty="0" smtClean="0"/>
              <a:t>Example 9:</a:t>
            </a:r>
            <a:r>
              <a:rPr lang="en-US" dirty="0" smtClean="0"/>
              <a:t> A magazine has published a table with 2008-2009 financial aid profile for the University of Tennessee. Which of the following conclusions shows how the information in this table may be misleading?</a:t>
            </a:r>
          </a:p>
          <a:p>
            <a:pPr marL="731520" lvl="1" indent="-457200">
              <a:buFont typeface="+mj-lt"/>
              <a:buAutoNum type="alphaLcParenR"/>
            </a:pPr>
            <a:r>
              <a:rPr lang="en-US" dirty="0" smtClean="0"/>
              <a:t>The table does not show the number of students who did not apply for financial aid.</a:t>
            </a:r>
          </a:p>
          <a:p>
            <a:pPr marL="731520" lvl="1" indent="-457200">
              <a:buFont typeface="+mj-lt"/>
              <a:buAutoNum type="alphaLcParenR"/>
            </a:pPr>
            <a:r>
              <a:rPr lang="en-US" dirty="0" smtClean="0"/>
              <a:t>The table does not show how many applicants were found to have financial need.</a:t>
            </a:r>
          </a:p>
          <a:p>
            <a:pPr marL="731520" lvl="1" indent="-457200">
              <a:buFont typeface="+mj-lt"/>
              <a:buAutoNum type="alphaLcParenR"/>
            </a:pPr>
            <a:r>
              <a:rPr lang="en-US" dirty="0" smtClean="0"/>
              <a:t>The table does not show</a:t>
            </a:r>
            <a:br>
              <a:rPr lang="en-US" dirty="0" smtClean="0"/>
            </a:br>
            <a:r>
              <a:rPr lang="en-US" dirty="0" smtClean="0"/>
              <a:t>whether students are </a:t>
            </a:r>
            <a:br>
              <a:rPr lang="en-US" dirty="0" smtClean="0"/>
            </a:br>
            <a:r>
              <a:rPr lang="en-US" dirty="0" smtClean="0"/>
              <a:t>freshman or not.</a:t>
            </a:r>
          </a:p>
          <a:p>
            <a:pPr marL="731520" lvl="1" indent="-457200">
              <a:buFont typeface="+mj-lt"/>
              <a:buAutoNum type="alphaLcParenR"/>
            </a:pPr>
            <a:r>
              <a:rPr lang="en-US" dirty="0" smtClean="0"/>
              <a:t>The table does not compare</a:t>
            </a:r>
            <a:br>
              <a:rPr lang="en-US" dirty="0" smtClean="0"/>
            </a:br>
            <a:r>
              <a:rPr lang="en-US" dirty="0" smtClean="0"/>
              <a:t>its statistics to other years.</a:t>
            </a:r>
          </a:p>
          <a:p>
            <a:endParaRPr lang="en-US" b="1" u="sng" dirty="0"/>
          </a:p>
        </p:txBody>
      </p:sp>
      <p:pic>
        <p:nvPicPr>
          <p:cNvPr id="4" name="Picture 3" descr="ex2.tiff"/>
          <p:cNvPicPr>
            <a:picLocks noChangeAspect="1"/>
          </p:cNvPicPr>
          <p:nvPr/>
        </p:nvPicPr>
        <p:blipFill>
          <a:blip r:embed="rId2"/>
          <a:stretch>
            <a:fillRect/>
          </a:stretch>
        </p:blipFill>
        <p:spPr>
          <a:xfrm>
            <a:off x="4660900" y="3705860"/>
            <a:ext cx="4711700" cy="24511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lnSpcReduction="10000"/>
          </a:bodyPr>
          <a:lstStyle/>
          <a:p>
            <a:r>
              <a:rPr lang="en-US" b="1" u="sng" dirty="0" smtClean="0"/>
              <a:t>Example 10:</a:t>
            </a:r>
            <a:r>
              <a:rPr lang="en-US" dirty="0" smtClean="0"/>
              <a:t> In a survey, students were asked if they would like to have longer school days if they could have a longer summer vacation. 85% of the students surveyed said ‘yes’ while 15% surveyed said ‘no’. The question and circle graph are the results of the survey. What is misleading about these results?</a:t>
            </a:r>
          </a:p>
          <a:p>
            <a:pPr marL="731520" lvl="1" indent="-457200">
              <a:buFont typeface="+mj-lt"/>
              <a:buAutoNum type="alphaLcParenR"/>
            </a:pPr>
            <a:r>
              <a:rPr lang="en-US" dirty="0" smtClean="0"/>
              <a:t>The graph does not show who is</a:t>
            </a:r>
            <a:br>
              <a:rPr lang="en-US" dirty="0" smtClean="0"/>
            </a:br>
            <a:r>
              <a:rPr lang="en-US" dirty="0" smtClean="0"/>
              <a:t>being surveyed.</a:t>
            </a:r>
          </a:p>
          <a:p>
            <a:pPr marL="731520" lvl="1" indent="-457200">
              <a:buFont typeface="+mj-lt"/>
              <a:buAutoNum type="alphaLcParenR"/>
            </a:pPr>
            <a:r>
              <a:rPr lang="en-US" dirty="0" smtClean="0"/>
              <a:t>The segments of the graph aren't</a:t>
            </a:r>
            <a:br>
              <a:rPr lang="en-US" dirty="0" smtClean="0"/>
            </a:br>
            <a:r>
              <a:rPr lang="en-US" dirty="0" smtClean="0"/>
              <a:t>drawn to scale.</a:t>
            </a:r>
          </a:p>
          <a:p>
            <a:pPr marL="731520" lvl="1" indent="-457200">
              <a:buFont typeface="+mj-lt"/>
              <a:buAutoNum type="alphaLcParenR"/>
            </a:pPr>
            <a:r>
              <a:rPr lang="en-US" dirty="0" smtClean="0"/>
              <a:t>The question only addresses part</a:t>
            </a:r>
            <a:br>
              <a:rPr lang="en-US" dirty="0" smtClean="0"/>
            </a:br>
            <a:r>
              <a:rPr lang="en-US" dirty="0" smtClean="0"/>
              <a:t>of the topic.</a:t>
            </a:r>
          </a:p>
          <a:p>
            <a:pPr marL="731520" lvl="1" indent="-457200">
              <a:buFont typeface="+mj-lt"/>
              <a:buAutoNum type="alphaLcParenR"/>
            </a:pPr>
            <a:r>
              <a:rPr lang="en-US" dirty="0" smtClean="0"/>
              <a:t>The question is not objective</a:t>
            </a:r>
            <a:endParaRPr lang="en-US" b="1" u="sng" dirty="0"/>
          </a:p>
        </p:txBody>
      </p:sp>
      <p:pic>
        <p:nvPicPr>
          <p:cNvPr id="4" name="Picture 3" descr="ex3.tiff"/>
          <p:cNvPicPr>
            <a:picLocks noChangeAspect="1"/>
          </p:cNvPicPr>
          <p:nvPr/>
        </p:nvPicPr>
        <p:blipFill>
          <a:blip r:embed="rId2"/>
          <a:stretch>
            <a:fillRect/>
          </a:stretch>
        </p:blipFill>
        <p:spPr>
          <a:xfrm>
            <a:off x="5269077" y="3276600"/>
            <a:ext cx="4179723" cy="33528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11:</a:t>
            </a:r>
            <a:r>
              <a:rPr lang="en-US" dirty="0" smtClean="0"/>
              <a:t> The table shows the lunch choices of students for one day. The data was then represented in a circle graph. What is misleading about the graph?</a:t>
            </a:r>
          </a:p>
          <a:p>
            <a:pPr marL="731520" lvl="1" indent="-457200">
              <a:buFont typeface="+mj-lt"/>
              <a:buAutoNum type="alphaLcParenR"/>
            </a:pPr>
            <a:r>
              <a:rPr lang="en-US" dirty="0" smtClean="0"/>
              <a:t>The title is confusing.</a:t>
            </a:r>
          </a:p>
          <a:p>
            <a:pPr marL="731520" lvl="1" indent="-457200">
              <a:buFont typeface="+mj-lt"/>
              <a:buAutoNum type="alphaLcParenR"/>
            </a:pPr>
            <a:r>
              <a:rPr lang="en-US" dirty="0" smtClean="0"/>
              <a:t>The scale is wrong.</a:t>
            </a:r>
          </a:p>
          <a:p>
            <a:pPr marL="731520" lvl="1" indent="-457200">
              <a:buFont typeface="+mj-lt"/>
              <a:buAutoNum type="alphaLcParenR"/>
            </a:pPr>
            <a:r>
              <a:rPr lang="en-US" dirty="0" smtClean="0"/>
              <a:t>The section labels are wrong.</a:t>
            </a:r>
          </a:p>
          <a:p>
            <a:pPr marL="731520" lvl="1" indent="-457200">
              <a:buFont typeface="+mj-lt"/>
              <a:buAutoNum type="alphaLcParenR"/>
            </a:pPr>
            <a:r>
              <a:rPr lang="en-US" dirty="0" smtClean="0"/>
              <a:t>The sections are the wrong sizes.</a:t>
            </a:r>
          </a:p>
          <a:p>
            <a:endParaRPr lang="en-US" b="1" u="sng" dirty="0"/>
          </a:p>
        </p:txBody>
      </p:sp>
      <p:pic>
        <p:nvPicPr>
          <p:cNvPr id="4" name="Picture 3" descr="ex4.tiff"/>
          <p:cNvPicPr>
            <a:picLocks noChangeAspect="1"/>
          </p:cNvPicPr>
          <p:nvPr/>
        </p:nvPicPr>
        <p:blipFill>
          <a:blip r:embed="rId2"/>
          <a:stretch>
            <a:fillRect/>
          </a:stretch>
        </p:blipFill>
        <p:spPr>
          <a:xfrm>
            <a:off x="5669684" y="2514600"/>
            <a:ext cx="3135988" cy="2971800"/>
          </a:xfrm>
          <a:prstGeom prst="rect">
            <a:avLst/>
          </a:prstGeom>
        </p:spPr>
      </p:pic>
      <p:pic>
        <p:nvPicPr>
          <p:cNvPr id="5" name="Picture 4" descr="ex4a.tiff"/>
          <p:cNvPicPr>
            <a:picLocks noChangeAspect="1"/>
          </p:cNvPicPr>
          <p:nvPr/>
        </p:nvPicPr>
        <p:blipFill>
          <a:blip r:embed="rId3"/>
          <a:stretch>
            <a:fillRect/>
          </a:stretch>
        </p:blipFill>
        <p:spPr>
          <a:xfrm>
            <a:off x="1600200" y="4267200"/>
            <a:ext cx="3636037" cy="246075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12:</a:t>
            </a:r>
            <a:r>
              <a:rPr lang="en-US" dirty="0" smtClean="0"/>
              <a:t> The bar graph shows the results of a survey on the favorite type of pet among eighth graders. Which of the following best explains why the graph might be considered misleading?</a:t>
            </a:r>
          </a:p>
          <a:p>
            <a:pPr marL="731520" lvl="1" indent="-457200">
              <a:buFont typeface="+mj-lt"/>
              <a:buAutoNum type="alphaLcParenR"/>
            </a:pPr>
            <a:r>
              <a:rPr lang="en-US" dirty="0" smtClean="0"/>
              <a:t>The title is misleading.</a:t>
            </a:r>
          </a:p>
          <a:p>
            <a:pPr marL="731520" lvl="1" indent="-457200">
              <a:buFont typeface="+mj-lt"/>
              <a:buAutoNum type="alphaLcParenR"/>
            </a:pPr>
            <a:r>
              <a:rPr lang="en-US" dirty="0" smtClean="0"/>
              <a:t>The vertical axis doesn’t begin at 0.</a:t>
            </a:r>
          </a:p>
          <a:p>
            <a:pPr marL="731520" lvl="1" indent="-457200">
              <a:buFont typeface="+mj-lt"/>
              <a:buAutoNum type="alphaLcParenR"/>
            </a:pPr>
            <a:r>
              <a:rPr lang="en-US" dirty="0" smtClean="0"/>
              <a:t>The horizontal axis should include</a:t>
            </a:r>
            <a:br>
              <a:rPr lang="en-US" dirty="0" smtClean="0"/>
            </a:br>
            <a:r>
              <a:rPr lang="en-US" dirty="0" smtClean="0"/>
              <a:t>more types of pets.</a:t>
            </a:r>
          </a:p>
          <a:p>
            <a:pPr marL="731520" lvl="1" indent="-457200">
              <a:buFont typeface="+mj-lt"/>
              <a:buAutoNum type="alphaLcParenR"/>
            </a:pPr>
            <a:r>
              <a:rPr lang="en-US" dirty="0" smtClean="0"/>
              <a:t>The scale on the vertical axis is too </a:t>
            </a:r>
            <a:br>
              <a:rPr lang="en-US" dirty="0" smtClean="0"/>
            </a:br>
            <a:r>
              <a:rPr lang="en-US" dirty="0" smtClean="0"/>
              <a:t>large.</a:t>
            </a:r>
          </a:p>
          <a:p>
            <a:endParaRPr lang="en-US" b="1" u="sng" dirty="0"/>
          </a:p>
        </p:txBody>
      </p:sp>
      <p:pic>
        <p:nvPicPr>
          <p:cNvPr id="4" name="Picture 3" descr="ex5.tiff"/>
          <p:cNvPicPr>
            <a:picLocks noChangeAspect="1"/>
          </p:cNvPicPr>
          <p:nvPr/>
        </p:nvPicPr>
        <p:blipFill>
          <a:blip r:embed="rId2"/>
          <a:stretch>
            <a:fillRect/>
          </a:stretch>
        </p:blipFill>
        <p:spPr>
          <a:xfrm>
            <a:off x="5740681" y="2895600"/>
            <a:ext cx="3403319" cy="3581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u="sng" dirty="0" smtClean="0"/>
              <a:t>Example 13: </a:t>
            </a:r>
            <a:r>
              <a:rPr lang="en-US" dirty="0" smtClean="0"/>
              <a:t>Patti took a poll of all the students in the cafeteria and created the following circle graph from the data. Patti said that about 60% of students do not like pizza. Why is Patti incorrect?</a:t>
            </a:r>
          </a:p>
          <a:p>
            <a:pPr marL="731520" lvl="1" indent="-457200">
              <a:buFont typeface="+mj-lt"/>
              <a:buAutoNum type="alphaLcParenR"/>
            </a:pPr>
            <a:r>
              <a:rPr lang="en-US" dirty="0" smtClean="0"/>
              <a:t>The graph says that about 40% of </a:t>
            </a:r>
            <a:br>
              <a:rPr lang="en-US" dirty="0" smtClean="0"/>
            </a:br>
            <a:r>
              <a:rPr lang="en-US" dirty="0" smtClean="0"/>
              <a:t>students do not like pizza.</a:t>
            </a:r>
          </a:p>
          <a:p>
            <a:pPr marL="731520" lvl="1" indent="-457200">
              <a:buFont typeface="+mj-lt"/>
              <a:buAutoNum type="alphaLcParenR"/>
            </a:pPr>
            <a:r>
              <a:rPr lang="en-US" dirty="0" smtClean="0"/>
              <a:t>Since most students who like pizza </a:t>
            </a:r>
            <a:br>
              <a:rPr lang="en-US" dirty="0" smtClean="0"/>
            </a:br>
            <a:r>
              <a:rPr lang="en-US" dirty="0" smtClean="0"/>
              <a:t>also like fried chicken and hotdogs, </a:t>
            </a:r>
            <a:br>
              <a:rPr lang="en-US" dirty="0" smtClean="0"/>
            </a:br>
            <a:r>
              <a:rPr lang="en-US" dirty="0" smtClean="0"/>
              <a:t>Patti should have said that about </a:t>
            </a:r>
            <a:br>
              <a:rPr lang="en-US" dirty="0" smtClean="0"/>
            </a:br>
            <a:r>
              <a:rPr lang="en-US" dirty="0" smtClean="0"/>
              <a:t>25% of students do not like pizza.</a:t>
            </a:r>
          </a:p>
          <a:p>
            <a:pPr marL="731520" lvl="1" indent="-457200">
              <a:buFont typeface="+mj-lt"/>
              <a:buAutoNum type="alphaLcParenR"/>
            </a:pPr>
            <a:r>
              <a:rPr lang="en-US" dirty="0" smtClean="0"/>
              <a:t>Since the cafeteria serves pizza only </a:t>
            </a:r>
            <a:br>
              <a:rPr lang="en-US" dirty="0" smtClean="0"/>
            </a:br>
            <a:r>
              <a:rPr lang="en-US" dirty="0" smtClean="0"/>
              <a:t>20% of the time, Patti should have </a:t>
            </a:r>
            <a:br>
              <a:rPr lang="en-US" dirty="0" smtClean="0"/>
            </a:br>
            <a:r>
              <a:rPr lang="en-US" dirty="0" smtClean="0"/>
              <a:t>said that only 20% of students like pizza.</a:t>
            </a:r>
          </a:p>
          <a:p>
            <a:pPr marL="731520" lvl="1" indent="-457200">
              <a:buFont typeface="+mj-lt"/>
              <a:buAutoNum type="alphaLcParenR"/>
            </a:pPr>
            <a:r>
              <a:rPr lang="en-US" dirty="0" smtClean="0"/>
              <a:t>The graph shows only students’ </a:t>
            </a:r>
            <a:br>
              <a:rPr lang="en-US" dirty="0" smtClean="0"/>
            </a:br>
            <a:r>
              <a:rPr lang="en-US" dirty="0" smtClean="0"/>
              <a:t>favorite lunches, not whether they </a:t>
            </a:r>
            <a:br>
              <a:rPr lang="en-US" dirty="0" smtClean="0"/>
            </a:br>
            <a:r>
              <a:rPr lang="en-US" dirty="0" smtClean="0"/>
              <a:t>do not like a particular food.</a:t>
            </a:r>
          </a:p>
          <a:p>
            <a:pPr marL="731520" lvl="1" indent="-457200">
              <a:buFont typeface="+mj-lt"/>
              <a:buAutoNum type="alphaLcParenR"/>
            </a:pPr>
            <a:endParaRPr lang="en-US" dirty="0" smtClean="0"/>
          </a:p>
          <a:p>
            <a:endParaRPr lang="en-US" b="1" u="sng" dirty="0"/>
          </a:p>
        </p:txBody>
      </p:sp>
      <p:pic>
        <p:nvPicPr>
          <p:cNvPr id="4" name="Picture 3" descr="ex7.tif"/>
          <p:cNvPicPr>
            <a:picLocks noChangeAspect="1"/>
          </p:cNvPicPr>
          <p:nvPr/>
        </p:nvPicPr>
        <p:blipFill>
          <a:blip r:embed="rId2"/>
          <a:srcRect/>
          <a:stretch>
            <a:fillRect/>
          </a:stretch>
        </p:blipFill>
        <p:spPr>
          <a:xfrm rot="10800000">
            <a:off x="5791200" y="2388109"/>
            <a:ext cx="3312965" cy="325069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b="1" u="sng" dirty="0" smtClean="0"/>
              <a:t>Example 14:</a:t>
            </a:r>
            <a:r>
              <a:rPr lang="en-US" dirty="0" smtClean="0"/>
              <a:t> </a:t>
            </a:r>
            <a:endParaRPr lang="en-US" b="1" u="sng" dirty="0"/>
          </a:p>
        </p:txBody>
      </p:sp>
      <p:pic>
        <p:nvPicPr>
          <p:cNvPr id="4" name="Picture 3"/>
          <p:cNvPicPr/>
          <p:nvPr/>
        </p:nvPicPr>
        <p:blipFill>
          <a:blip r:embed="rId2" cstate="print">
            <a:extLst>
              <a:ext uri="{28A0092B-C50C-407E-A947-70E740481C1C}">
                <a14:useLocalDpi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xmlns:mv="urn:schemas-microsoft-com:mac:vml" val="0"/>
              </a:ext>
            </a:extLst>
          </a:blip>
          <a:srcRect l="4989" t="1439"/>
          <a:stretch>
            <a:fillRect/>
          </a:stretch>
        </p:blipFill>
        <p:spPr bwMode="auto">
          <a:xfrm>
            <a:off x="3124200" y="1219200"/>
            <a:ext cx="6019800" cy="521874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(√81 - √49),  (</a:t>
            </a:r>
            <a:r>
              <a:rPr lang="en-US" dirty="0" smtClean="0">
                <a:latin typeface="Lucida Grande"/>
                <a:ea typeface="Lucida Grande"/>
                <a:cs typeface="Lucida Grande"/>
              </a:rPr>
              <a:t>⅕</a:t>
            </a:r>
            <a:r>
              <a:rPr lang="en-US" dirty="0" smtClean="0"/>
              <a:t> </a:t>
            </a:r>
            <a:r>
              <a:rPr lang="en-US" dirty="0" err="1" smtClean="0"/>
              <a:t>x</a:t>
            </a:r>
            <a:r>
              <a:rPr lang="en-US" dirty="0" smtClean="0"/>
              <a:t> 40),  (20 – 7)</a:t>
            </a:r>
            <a:endParaRPr lang="en-US" dirty="0"/>
          </a:p>
        </p:txBody>
      </p:sp>
      <p:sp>
        <p:nvSpPr>
          <p:cNvPr id="3" name="Content Placeholder 2"/>
          <p:cNvSpPr>
            <a:spLocks noGrp="1"/>
          </p:cNvSpPr>
          <p:nvPr>
            <p:ph sz="quarter" idx="1"/>
          </p:nvPr>
        </p:nvSpPr>
        <p:spPr/>
        <p:txBody>
          <a:bodyPr>
            <a:normAutofit/>
          </a:bodyPr>
          <a:lstStyle/>
          <a:p>
            <a:r>
              <a:rPr lang="en-US" dirty="0" smtClean="0"/>
              <a:t>Please clear off your desk of everything except your pencil, your calculator, and a plain sheet of paper (to cover your quiz with</a:t>
            </a:r>
            <a:r>
              <a:rPr lang="en-US" smtClean="0"/>
              <a:t>).</a:t>
            </a:r>
          </a:p>
          <a:p>
            <a:r>
              <a:rPr lang="en-US" dirty="0" smtClean="0"/>
              <a:t>Wait SILENTLY for further instruction.</a:t>
            </a:r>
            <a:br>
              <a:rPr lang="en-US" dirty="0" smtClean="0"/>
            </a:br>
            <a:endParaRPr lang="en-US" dirty="0" smtClean="0"/>
          </a:p>
          <a:p>
            <a:endParaRPr lang="en-US" dirty="0" smtClean="0"/>
          </a:p>
          <a:p>
            <a:endParaRPr lang="en-US" dirty="0" smtClean="0"/>
          </a:p>
          <a:p>
            <a:endParaRPr lang="en-US" dirty="0" smtClean="0"/>
          </a:p>
          <a:p>
            <a:pPr>
              <a:buNone/>
            </a:pPr>
            <a:endParaRPr lang="en-US" dirty="0" smtClean="0"/>
          </a:p>
          <a:p>
            <a:r>
              <a:rPr lang="en-US" dirty="0" smtClean="0"/>
              <a:t>The longer it takes you to do this, the less time you will have for your quiz.</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(√81 - √49),  </a:t>
            </a:r>
            <a:r>
              <a:rPr lang="en-US" dirty="0" smtClean="0"/>
              <a:t>(</a:t>
            </a:r>
            <a:r>
              <a:rPr lang="en-US" dirty="0" smtClean="0">
                <a:latin typeface="Lucida Grande"/>
              </a:rPr>
              <a:t>36/6</a:t>
            </a:r>
            <a:r>
              <a:rPr lang="en-US" dirty="0" smtClean="0"/>
              <a:t>),  </a:t>
            </a:r>
            <a:r>
              <a:rPr lang="en-US" dirty="0" smtClean="0"/>
              <a:t>(20 – 7)</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Please pick up your </a:t>
            </a:r>
            <a:r>
              <a:rPr lang="en-US" smtClean="0"/>
              <a:t>new guided notes.</a:t>
            </a:r>
            <a:br>
              <a:rPr lang="en-US" smtClean="0"/>
            </a:br>
            <a:endParaRPr lang="en-US" smtClean="0"/>
          </a:p>
          <a:p>
            <a:r>
              <a:rPr lang="en-US" dirty="0" smtClean="0"/>
              <a:t>Please </a:t>
            </a:r>
            <a:r>
              <a:rPr lang="en-US" dirty="0" smtClean="0"/>
              <a:t>clear off your desk of everything except your pencil, your calculator, and a plain sheet of paper (to cover your quiz with).</a:t>
            </a:r>
          </a:p>
          <a:p>
            <a:r>
              <a:rPr lang="en-US" dirty="0" smtClean="0"/>
              <a:t>Wait SILENTLY for further instruction.</a:t>
            </a:r>
            <a:br>
              <a:rPr lang="en-US" dirty="0" smtClean="0"/>
            </a:br>
            <a:endParaRPr lang="en-US" dirty="0" smtClean="0"/>
          </a:p>
          <a:p>
            <a:endParaRPr lang="en-US" dirty="0" smtClean="0"/>
          </a:p>
          <a:p>
            <a:endParaRPr lang="en-US" dirty="0" smtClean="0"/>
          </a:p>
          <a:p>
            <a:endParaRPr lang="en-US" dirty="0" smtClean="0"/>
          </a:p>
          <a:p>
            <a:pPr>
              <a:buNone/>
            </a:pPr>
            <a:endParaRPr lang="en-US" dirty="0" smtClean="0"/>
          </a:p>
          <a:p>
            <a:r>
              <a:rPr lang="en-US" dirty="0" smtClean="0"/>
              <a:t>The longer it takes you to do this, the less time you will have for your quiz.</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 (-5 + 7),   (⅝ </a:t>
            </a:r>
            <a:r>
              <a:rPr lang="en-US" dirty="0" err="1" smtClean="0"/>
              <a:t>x</a:t>
            </a:r>
            <a:r>
              <a:rPr lang="en-US" dirty="0" smtClean="0"/>
              <a:t> 8),   (-10 + 23)</a:t>
            </a:r>
            <a:endParaRPr lang="en-US" dirty="0"/>
          </a:p>
        </p:txBody>
      </p:sp>
      <p:sp>
        <p:nvSpPr>
          <p:cNvPr id="3" name="Content Placeholder 2"/>
          <p:cNvSpPr>
            <a:spLocks noGrp="1"/>
          </p:cNvSpPr>
          <p:nvPr>
            <p:ph sz="quarter" idx="1"/>
          </p:nvPr>
        </p:nvSpPr>
        <p:spPr/>
        <p:txBody>
          <a:bodyPr/>
          <a:lstStyle/>
          <a:p>
            <a:r>
              <a:rPr lang="en-US" dirty="0" smtClean="0"/>
              <a:t>Pleas pick up your guided notes and respond to the following SILENTLY &amp; INDEPENDENTLY:</a:t>
            </a:r>
          </a:p>
          <a:p>
            <a:pPr marL="514350" indent="-514350">
              <a:buFont typeface="+mj-lt"/>
              <a:buAutoNum type="arabicPeriod"/>
            </a:pPr>
            <a:r>
              <a:rPr lang="en-US" dirty="0" smtClean="0"/>
              <a:t>Ms. </a:t>
            </a:r>
            <a:r>
              <a:rPr lang="en-US" dirty="0" err="1" smtClean="0"/>
              <a:t>Misconish</a:t>
            </a:r>
            <a:r>
              <a:rPr lang="en-US" dirty="0" smtClean="0"/>
              <a:t> wants to drive from Gatlinburg to Nashville, a distance of about 222 miles. Her car gets its best gas mileage when she drives at 55 mph. At that rate,  how long will it take her to get form Gatlinburg to Nashville?</a:t>
            </a:r>
            <a:br>
              <a:rPr lang="en-US" dirty="0" smtClean="0"/>
            </a:br>
            <a:endParaRPr lang="en-US" dirty="0" smtClean="0"/>
          </a:p>
          <a:p>
            <a:pPr marL="514350" indent="-514350">
              <a:buNone/>
            </a:pPr>
            <a:endParaRPr lang="en-US" dirty="0" smtClean="0"/>
          </a:p>
          <a:p>
            <a:pPr marL="514350" indent="-514350">
              <a:buFont typeface="+mj-lt"/>
              <a:buAutoNum type="arabicPeriod"/>
            </a:pPr>
            <a:r>
              <a:rPr lang="en-US" dirty="0" smtClean="0"/>
              <a:t>If </a:t>
            </a:r>
            <a:r>
              <a:rPr lang="en-US" dirty="0" err="1" smtClean="0"/>
              <a:t>f(x</a:t>
            </a:r>
            <a:r>
              <a:rPr lang="en-US" dirty="0" smtClean="0"/>
              <a:t>) = x/3 and </a:t>
            </a:r>
            <a:r>
              <a:rPr lang="en-US" dirty="0" err="1" smtClean="0"/>
              <a:t>g(x</a:t>
            </a:r>
            <a:r>
              <a:rPr lang="en-US" dirty="0" smtClean="0"/>
              <a:t>) = (2x-1)/4, what is the value of </a:t>
            </a:r>
            <a:r>
              <a:rPr lang="en-US" dirty="0" err="1" smtClean="0"/>
              <a:t>x</a:t>
            </a:r>
            <a:r>
              <a:rPr lang="en-US" dirty="0" smtClean="0"/>
              <a:t> when </a:t>
            </a:r>
            <a:r>
              <a:rPr lang="en-US" dirty="0" err="1" smtClean="0"/>
              <a:t>f(x</a:t>
            </a:r>
            <a:r>
              <a:rPr lang="en-US" dirty="0" smtClean="0"/>
              <a:t>) = </a:t>
            </a:r>
            <a:r>
              <a:rPr lang="en-US" dirty="0" err="1" smtClean="0"/>
              <a:t>g(x</a:t>
            </a: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of the Week</a:t>
            </a:r>
            <a:endParaRPr lang="en-US" dirty="0"/>
          </a:p>
        </p:txBody>
      </p:sp>
      <p:pic>
        <p:nvPicPr>
          <p:cNvPr id="6" name="Content Placeholder 5" descr="photo-44.JPG"/>
          <p:cNvPicPr>
            <a:picLocks noGrp="1" noChangeAspect="1"/>
          </p:cNvPicPr>
          <p:nvPr>
            <p:ph sz="quarter" idx="1"/>
          </p:nvPr>
        </p:nvPicPr>
        <p:blipFill>
          <a:blip r:embed="rId2"/>
          <a:srcRect l="-4577" r="-4577"/>
          <a:stretch>
            <a:fillRect/>
          </a:stretch>
        </p:blipFill>
        <p:spPr>
          <a:xfrm>
            <a:off x="0" y="1216152"/>
            <a:ext cx="4041648" cy="4937760"/>
          </a:xfrm>
        </p:spPr>
      </p:pic>
      <p:sp>
        <p:nvSpPr>
          <p:cNvPr id="5" name="Content Placeholder 4"/>
          <p:cNvSpPr>
            <a:spLocks noGrp="1"/>
          </p:cNvSpPr>
          <p:nvPr>
            <p:ph sz="quarter" idx="2"/>
          </p:nvPr>
        </p:nvSpPr>
        <p:spPr>
          <a:xfrm>
            <a:off x="4632198" y="914400"/>
            <a:ext cx="4041648" cy="5641848"/>
          </a:xfrm>
        </p:spPr>
        <p:txBody>
          <a:bodyPr>
            <a:normAutofit/>
          </a:bodyPr>
          <a:lstStyle/>
          <a:p>
            <a:r>
              <a:rPr lang="en-US" dirty="0" smtClean="0"/>
              <a:t>Mario was chosen as student of the week because…</a:t>
            </a:r>
          </a:p>
          <a:p>
            <a:pPr lvl="1"/>
            <a:r>
              <a:rPr lang="en-US" dirty="0" smtClean="0"/>
              <a:t>Has improved his quiz scores from high C’s/B’s to high A’s!</a:t>
            </a:r>
          </a:p>
          <a:p>
            <a:pPr lvl="1"/>
            <a:r>
              <a:rPr lang="en-US" dirty="0" smtClean="0"/>
              <a:t>Is very well behaved in class!</a:t>
            </a:r>
          </a:p>
          <a:p>
            <a:pPr lvl="1"/>
            <a:r>
              <a:rPr lang="en-US" dirty="0" smtClean="0"/>
              <a:t>Participates when no one else wants to!</a:t>
            </a:r>
          </a:p>
          <a:p>
            <a:pPr lvl="1"/>
            <a:r>
              <a:rPr lang="en-US" dirty="0" smtClean="0"/>
              <a:t>Asks questions to clear up confusion!</a:t>
            </a:r>
          </a:p>
          <a:p>
            <a:pPr lvl="1"/>
            <a:r>
              <a:rPr lang="en-US" dirty="0" smtClean="0"/>
              <a:t>Very kind, helpful, and respectful!</a:t>
            </a:r>
          </a:p>
        </p:txBody>
      </p:sp>
      <p:sp>
        <p:nvSpPr>
          <p:cNvPr id="7" name="Explosion 2 6"/>
          <p:cNvSpPr/>
          <p:nvPr/>
        </p:nvSpPr>
        <p:spPr>
          <a:xfrm rot="498662">
            <a:off x="457200" y="4572000"/>
            <a:ext cx="4953000" cy="2286000"/>
          </a:xfrm>
          <a:prstGeom prst="irregularSeal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Mario Washington</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US" dirty="0"/>
          </a:p>
        </p:txBody>
      </p:sp>
      <p:sp>
        <p:nvSpPr>
          <p:cNvPr id="3" name="Content Placeholder 2"/>
          <p:cNvSpPr>
            <a:spLocks noGrp="1"/>
          </p:cNvSpPr>
          <p:nvPr>
            <p:ph sz="quarter" idx="1"/>
          </p:nvPr>
        </p:nvSpPr>
        <p:spPr/>
        <p:txBody>
          <a:bodyPr>
            <a:normAutofit/>
          </a:bodyPr>
          <a:lstStyle/>
          <a:p>
            <a:r>
              <a:rPr lang="en-US" sz="3600" dirty="0" smtClean="0"/>
              <a:t>SWBAT re-master scatter plots and best fit lines.</a:t>
            </a:r>
            <a:br>
              <a:rPr lang="en-US" sz="3600" dirty="0" smtClean="0"/>
            </a:br>
            <a:endParaRPr lang="en-US" sz="3600" dirty="0" smtClean="0"/>
          </a:p>
          <a:p>
            <a:r>
              <a:rPr lang="en-US" sz="3600" dirty="0" smtClean="0"/>
              <a:t>SWBAT identify appropriate data displays and explain how a graph has been intended to mislead and how it should be changed to better represent the data. </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sz="2800" dirty="0" smtClean="0"/>
              <a:t>Statistics are often used to mislead people by presenting the information with the </a:t>
            </a:r>
            <a:r>
              <a:rPr lang="en-US" sz="2800" b="1" u="sng" dirty="0" smtClean="0">
                <a:solidFill>
                  <a:srgbClr val="FF0000"/>
                </a:solidFill>
              </a:rPr>
              <a:t>wrong displa</a:t>
            </a:r>
            <a:r>
              <a:rPr lang="en-US" sz="2800" dirty="0" smtClean="0">
                <a:solidFill>
                  <a:srgbClr val="FF0000"/>
                </a:solidFill>
              </a:rPr>
              <a:t>y</a:t>
            </a:r>
            <a:r>
              <a:rPr lang="en-US" sz="2800" b="1" u="sng" dirty="0" smtClean="0">
                <a:solidFill>
                  <a:srgbClr val="FF0000"/>
                </a:solidFill>
              </a:rPr>
              <a:t> </a:t>
            </a:r>
            <a:r>
              <a:rPr lang="en-US" sz="2800" dirty="0" smtClean="0"/>
              <a:t>or </a:t>
            </a:r>
            <a:r>
              <a:rPr lang="en-US" sz="2800" b="1" u="sng" dirty="0" smtClean="0">
                <a:solidFill>
                  <a:srgbClr val="FF0000"/>
                </a:solidFill>
              </a:rPr>
              <a:t>manipulating the scale</a:t>
            </a:r>
            <a:r>
              <a:rPr lang="en-US" sz="2800" dirty="0" smtClean="0"/>
              <a:t> used to represent the results on the graph.</a:t>
            </a:r>
            <a:endParaRPr lang="en-US" sz="2400" dirty="0" smtClean="0"/>
          </a:p>
          <a:p>
            <a:pPr lvl="1"/>
            <a:r>
              <a:rPr lang="en-US" sz="2162" dirty="0" smtClean="0"/>
              <a:t>The wrong display can </a:t>
            </a:r>
            <a:r>
              <a:rPr lang="en-US" sz="2162" b="1" u="sng" dirty="0" smtClean="0">
                <a:solidFill>
                  <a:srgbClr val="FF0000"/>
                </a:solidFill>
              </a:rPr>
              <a:t>present the data incorrectly</a:t>
            </a:r>
            <a:r>
              <a:rPr lang="en-US" sz="2162" dirty="0" smtClean="0"/>
              <a:t> to make you think something untrue.</a:t>
            </a:r>
          </a:p>
          <a:p>
            <a:pPr lvl="1"/>
            <a:r>
              <a:rPr lang="en-US" sz="2162" dirty="0" smtClean="0"/>
              <a:t>Scales can be manipulated to </a:t>
            </a:r>
            <a:r>
              <a:rPr lang="en-US" sz="2162" b="1" u="sng" dirty="0" smtClean="0">
                <a:solidFill>
                  <a:srgbClr val="FF0000"/>
                </a:solidFill>
              </a:rPr>
              <a:t>exaggerate or minimize differences</a:t>
            </a:r>
            <a:r>
              <a:rPr lang="en-US" sz="2162" dirty="0" smtClean="0"/>
              <a:t> in the data displayed on the graph. </a:t>
            </a:r>
          </a:p>
          <a:p>
            <a:pPr lvl="1"/>
            <a:r>
              <a:rPr lang="en-US" sz="2162" dirty="0" smtClean="0"/>
              <a:t>A graph may be misleading because its </a:t>
            </a:r>
            <a:r>
              <a:rPr lang="en-US" sz="2162" b="1" u="sng" dirty="0" smtClean="0">
                <a:solidFill>
                  <a:srgbClr val="FF0000"/>
                </a:solidFill>
              </a:rPr>
              <a:t>scale is broken</a:t>
            </a:r>
            <a:r>
              <a:rPr lang="en-US" sz="2162" dirty="0" smtClean="0"/>
              <a:t> or </a:t>
            </a:r>
            <a:r>
              <a:rPr lang="en-US" sz="2162" b="1" u="sng" dirty="0" smtClean="0">
                <a:solidFill>
                  <a:srgbClr val="FF0000"/>
                </a:solidFill>
              </a:rPr>
              <a:t>numbers are left off</a:t>
            </a:r>
            <a:r>
              <a:rPr lang="en-US" sz="2162" dirty="0" smtClean="0"/>
              <a:t> of the scale.</a:t>
            </a:r>
          </a:p>
          <a:p>
            <a:pPr lvl="1"/>
            <a:r>
              <a:rPr lang="en-US" sz="2162" dirty="0" smtClean="0"/>
              <a:t>A graph may be misleading if the graph’s </a:t>
            </a:r>
            <a:r>
              <a:rPr lang="en-US" sz="2162" b="1" u="sng" dirty="0" smtClean="0">
                <a:solidFill>
                  <a:srgbClr val="FF0000"/>
                </a:solidFill>
              </a:rPr>
              <a:t>intervals are not equal</a:t>
            </a:r>
            <a:r>
              <a:rPr lang="en-US" sz="2162" dirty="0" smtClean="0"/>
              <a:t>.</a:t>
            </a:r>
          </a:p>
          <a:p>
            <a:pPr lvl="1"/>
            <a:r>
              <a:rPr lang="en-US" sz="2162" dirty="0" smtClean="0"/>
              <a:t>Using samples that are </a:t>
            </a:r>
            <a:r>
              <a:rPr lang="en-US" sz="2162" b="1" u="sng" dirty="0" smtClean="0">
                <a:solidFill>
                  <a:srgbClr val="FF0000"/>
                </a:solidFill>
              </a:rPr>
              <a:t>not representative </a:t>
            </a:r>
            <a:r>
              <a:rPr lang="en-US" sz="2162" dirty="0" smtClean="0"/>
              <a:t>of a population.</a:t>
            </a:r>
          </a:p>
          <a:p>
            <a:r>
              <a:rPr lang="en-US" sz="2811" dirty="0" smtClean="0"/>
              <a:t>A graph is misleading if it is set up to </a:t>
            </a:r>
            <a:r>
              <a:rPr lang="en-US" sz="2811" b="1" u="sng" dirty="0" smtClean="0">
                <a:solidFill>
                  <a:srgbClr val="FF0000"/>
                </a:solidFill>
              </a:rPr>
              <a:t>minimize important relationships</a:t>
            </a:r>
            <a:r>
              <a:rPr lang="en-US" sz="2811" dirty="0" smtClean="0"/>
              <a:t> or </a:t>
            </a:r>
            <a:r>
              <a:rPr lang="en-US" sz="2811" b="1" u="sng" dirty="0" smtClean="0">
                <a:solidFill>
                  <a:srgbClr val="FF0000"/>
                </a:solidFill>
              </a:rPr>
              <a:t>exaggerate unimportant ones.</a:t>
            </a:r>
            <a:r>
              <a:rPr lang="en-US" sz="2811" dirty="0" smtClean="0"/>
              <a:t>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Data</a:t>
            </a:r>
            <a:endParaRPr lang="en-US" dirty="0"/>
          </a:p>
        </p:txBody>
      </p:sp>
      <p:sp>
        <p:nvSpPr>
          <p:cNvPr id="3" name="Content Placeholder 2"/>
          <p:cNvSpPr>
            <a:spLocks noGrp="1"/>
          </p:cNvSpPr>
          <p:nvPr>
            <p:ph sz="quarter" idx="1"/>
          </p:nvPr>
        </p:nvSpPr>
        <p:spPr/>
        <p:txBody>
          <a:bodyPr/>
          <a:lstStyle/>
          <a:p>
            <a:r>
              <a:rPr lang="en-US" dirty="0" smtClean="0"/>
              <a:t>Depending on the data, a specific type of display is necessary. Below is a table of appropriate data displays.</a:t>
            </a:r>
            <a:endParaRPr lang="en-US" dirty="0"/>
          </a:p>
        </p:txBody>
      </p:sp>
      <p:graphicFrame>
        <p:nvGraphicFramePr>
          <p:cNvPr id="4" name="Table 3"/>
          <p:cNvGraphicFramePr>
            <a:graphicFrameLocks noGrp="1"/>
          </p:cNvGraphicFramePr>
          <p:nvPr/>
        </p:nvGraphicFramePr>
        <p:xfrm>
          <a:off x="457200" y="2077720"/>
          <a:ext cx="8458200" cy="4079240"/>
        </p:xfrm>
        <a:graphic>
          <a:graphicData uri="http://schemas.openxmlformats.org/drawingml/2006/table">
            <a:tbl>
              <a:tblPr firstRow="1" bandRow="1">
                <a:tableStyleId>{5C22544A-7EE6-4342-B048-85BDC9FD1C3A}</a:tableStyleId>
              </a:tblPr>
              <a:tblGrid>
                <a:gridCol w="2667000"/>
                <a:gridCol w="5791200"/>
              </a:tblGrid>
              <a:tr h="370840">
                <a:tc>
                  <a:txBody>
                    <a:bodyPr/>
                    <a:lstStyle/>
                    <a:p>
                      <a:r>
                        <a:rPr lang="en-US" dirty="0" smtClean="0"/>
                        <a:t>Type of Display</a:t>
                      </a:r>
                      <a:endParaRPr lang="en-US" dirty="0"/>
                    </a:p>
                  </a:txBody>
                  <a:tcPr/>
                </a:tc>
                <a:tc>
                  <a:txBody>
                    <a:bodyPr/>
                    <a:lstStyle/>
                    <a:p>
                      <a:r>
                        <a:rPr lang="en-US" dirty="0" smtClean="0"/>
                        <a:t>Best Used to…</a:t>
                      </a:r>
                      <a:endParaRPr lang="en-US" dirty="0"/>
                    </a:p>
                  </a:txBody>
                  <a:tcPr/>
                </a:tc>
              </a:tr>
              <a:tr h="370840">
                <a:tc>
                  <a:txBody>
                    <a:bodyPr/>
                    <a:lstStyle/>
                    <a:p>
                      <a:r>
                        <a:rPr lang="en-US" b="1" dirty="0" smtClean="0"/>
                        <a:t>Bar Graph</a:t>
                      </a:r>
                      <a:endParaRPr lang="en-US" b="1" dirty="0"/>
                    </a:p>
                  </a:txBody>
                  <a:tcPr/>
                </a:tc>
                <a:tc>
                  <a:txBody>
                    <a:bodyPr/>
                    <a:lstStyle/>
                    <a:p>
                      <a:r>
                        <a:rPr lang="en-US" dirty="0" smtClean="0"/>
                        <a:t>Show the number of items in </a:t>
                      </a:r>
                      <a:r>
                        <a:rPr lang="en-US" b="1" u="sng" dirty="0" smtClean="0">
                          <a:solidFill>
                            <a:srgbClr val="FF0000"/>
                          </a:solidFill>
                        </a:rPr>
                        <a:t>specific</a:t>
                      </a:r>
                      <a:r>
                        <a:rPr lang="en-US" b="1" u="sng" baseline="0" dirty="0" smtClean="0">
                          <a:solidFill>
                            <a:srgbClr val="FF0000"/>
                          </a:solidFill>
                        </a:rPr>
                        <a:t> categories</a:t>
                      </a:r>
                      <a:endParaRPr lang="en-US" b="1" u="sng" dirty="0">
                        <a:solidFill>
                          <a:srgbClr val="FF0000"/>
                        </a:solidFill>
                      </a:endParaRPr>
                    </a:p>
                  </a:txBody>
                  <a:tcPr/>
                </a:tc>
              </a:tr>
              <a:tr h="370840">
                <a:tc>
                  <a:txBody>
                    <a:bodyPr/>
                    <a:lstStyle/>
                    <a:p>
                      <a:r>
                        <a:rPr lang="en-US" b="1" dirty="0" smtClean="0"/>
                        <a:t>Box and Whisker</a:t>
                      </a:r>
                      <a:r>
                        <a:rPr lang="en-US" b="1" baseline="0" dirty="0" smtClean="0"/>
                        <a:t> Plot</a:t>
                      </a:r>
                      <a:endParaRPr lang="en-US" b="1" dirty="0"/>
                    </a:p>
                  </a:txBody>
                  <a:tcPr/>
                </a:tc>
                <a:tc>
                  <a:txBody>
                    <a:bodyPr/>
                    <a:lstStyle/>
                    <a:p>
                      <a:r>
                        <a:rPr lang="en-US" dirty="0" smtClean="0"/>
                        <a:t>Show measures of </a:t>
                      </a:r>
                      <a:r>
                        <a:rPr lang="en-US" b="1" u="sng" dirty="0" smtClean="0">
                          <a:solidFill>
                            <a:srgbClr val="FF0000"/>
                          </a:solidFill>
                        </a:rPr>
                        <a:t>variation</a:t>
                      </a:r>
                      <a:r>
                        <a:rPr lang="en-US" dirty="0" smtClean="0"/>
                        <a:t> for a set of data</a:t>
                      </a:r>
                    </a:p>
                  </a:txBody>
                  <a:tcPr/>
                </a:tc>
              </a:tr>
              <a:tr h="370840">
                <a:tc>
                  <a:txBody>
                    <a:bodyPr/>
                    <a:lstStyle/>
                    <a:p>
                      <a:r>
                        <a:rPr lang="en-US" b="1" dirty="0" smtClean="0"/>
                        <a:t>Circle Graph</a:t>
                      </a:r>
                      <a:endParaRPr lang="en-US" b="1" dirty="0"/>
                    </a:p>
                  </a:txBody>
                  <a:tcPr/>
                </a:tc>
                <a:tc>
                  <a:txBody>
                    <a:bodyPr/>
                    <a:lstStyle/>
                    <a:p>
                      <a:r>
                        <a:rPr lang="en-US" dirty="0" smtClean="0"/>
                        <a:t>Compare </a:t>
                      </a:r>
                      <a:r>
                        <a:rPr lang="en-US" b="1" u="sng" dirty="0" smtClean="0">
                          <a:solidFill>
                            <a:srgbClr val="FF0000"/>
                          </a:solidFill>
                        </a:rPr>
                        <a:t>parts</a:t>
                      </a:r>
                      <a:r>
                        <a:rPr lang="en-US" dirty="0" smtClean="0"/>
                        <a:t> of the data </a:t>
                      </a:r>
                      <a:r>
                        <a:rPr lang="en-US" b="1" u="sng" dirty="0" smtClean="0">
                          <a:solidFill>
                            <a:srgbClr val="FF0000"/>
                          </a:solidFill>
                        </a:rPr>
                        <a:t>to the whole</a:t>
                      </a:r>
                      <a:endParaRPr lang="en-US" b="1" u="sng" dirty="0">
                        <a:solidFill>
                          <a:srgbClr val="FF0000"/>
                        </a:solidFill>
                      </a:endParaRPr>
                    </a:p>
                  </a:txBody>
                  <a:tcPr/>
                </a:tc>
              </a:tr>
              <a:tr h="370840">
                <a:tc>
                  <a:txBody>
                    <a:bodyPr/>
                    <a:lstStyle/>
                    <a:p>
                      <a:r>
                        <a:rPr lang="en-US" b="1" dirty="0" smtClean="0"/>
                        <a:t>Double</a:t>
                      </a:r>
                      <a:r>
                        <a:rPr lang="en-US" b="1" baseline="0" dirty="0" smtClean="0"/>
                        <a:t> Bar Graph</a:t>
                      </a:r>
                      <a:endParaRPr lang="en-US" b="1" dirty="0"/>
                    </a:p>
                  </a:txBody>
                  <a:tcPr/>
                </a:tc>
                <a:tc>
                  <a:txBody>
                    <a:bodyPr/>
                    <a:lstStyle/>
                    <a:p>
                      <a:r>
                        <a:rPr lang="en-US" dirty="0" smtClean="0"/>
                        <a:t>Compare </a:t>
                      </a:r>
                      <a:r>
                        <a:rPr lang="en-US" b="1" u="sng" dirty="0" smtClean="0">
                          <a:solidFill>
                            <a:srgbClr val="FF0000"/>
                          </a:solidFill>
                        </a:rPr>
                        <a:t>two sets</a:t>
                      </a:r>
                      <a:r>
                        <a:rPr lang="en-US" dirty="0" smtClean="0"/>
                        <a:t> of categorical data</a:t>
                      </a:r>
                      <a:endParaRPr lang="en-US" dirty="0"/>
                    </a:p>
                  </a:txBody>
                  <a:tcPr/>
                </a:tc>
              </a:tr>
              <a:tr h="370840">
                <a:tc>
                  <a:txBody>
                    <a:bodyPr/>
                    <a:lstStyle/>
                    <a:p>
                      <a:r>
                        <a:rPr lang="en-US" b="1" dirty="0" smtClean="0"/>
                        <a:t>Double Line Graph</a:t>
                      </a:r>
                      <a:endParaRPr lang="en-US" b="1" dirty="0"/>
                    </a:p>
                  </a:txBody>
                  <a:tcPr/>
                </a:tc>
                <a:tc>
                  <a:txBody>
                    <a:bodyPr/>
                    <a:lstStyle/>
                    <a:p>
                      <a:r>
                        <a:rPr lang="en-US" dirty="0" smtClean="0"/>
                        <a:t>Compare </a:t>
                      </a:r>
                      <a:r>
                        <a:rPr lang="en-US" b="1" u="sng" dirty="0" smtClean="0">
                          <a:solidFill>
                            <a:srgbClr val="FF0000"/>
                          </a:solidFill>
                        </a:rPr>
                        <a:t>change over time for two</a:t>
                      </a:r>
                      <a:r>
                        <a:rPr lang="en-US" b="1" u="sng" baseline="0" dirty="0" smtClean="0">
                          <a:solidFill>
                            <a:srgbClr val="FF0000"/>
                          </a:solidFill>
                        </a:rPr>
                        <a:t> sets</a:t>
                      </a:r>
                      <a:r>
                        <a:rPr lang="en-US" baseline="0" dirty="0" smtClean="0">
                          <a:solidFill>
                            <a:srgbClr val="FF0000"/>
                          </a:solidFill>
                        </a:rPr>
                        <a:t> </a:t>
                      </a:r>
                      <a:r>
                        <a:rPr lang="en-US" baseline="0" dirty="0" smtClean="0"/>
                        <a:t>of data</a:t>
                      </a:r>
                      <a:endParaRPr lang="en-US" dirty="0"/>
                    </a:p>
                  </a:txBody>
                  <a:tcPr/>
                </a:tc>
              </a:tr>
              <a:tr h="370840">
                <a:tc>
                  <a:txBody>
                    <a:bodyPr/>
                    <a:lstStyle/>
                    <a:p>
                      <a:r>
                        <a:rPr lang="en-US" b="1" dirty="0" smtClean="0"/>
                        <a:t>Histogram</a:t>
                      </a:r>
                      <a:endParaRPr lang="en-US" b="1" dirty="0"/>
                    </a:p>
                  </a:txBody>
                  <a:tcPr/>
                </a:tc>
                <a:tc>
                  <a:txBody>
                    <a:bodyPr/>
                    <a:lstStyle/>
                    <a:p>
                      <a:r>
                        <a:rPr lang="en-US" dirty="0" smtClean="0"/>
                        <a:t>Show </a:t>
                      </a:r>
                      <a:r>
                        <a:rPr lang="en-US" b="1" u="sng" dirty="0" smtClean="0">
                          <a:solidFill>
                            <a:srgbClr val="FF0000"/>
                          </a:solidFill>
                        </a:rPr>
                        <a:t>frequency</a:t>
                      </a:r>
                      <a:r>
                        <a:rPr lang="en-US" dirty="0" smtClean="0"/>
                        <a:t> of data divided into equal intervals</a:t>
                      </a:r>
                      <a:endParaRPr lang="en-US" dirty="0"/>
                    </a:p>
                  </a:txBody>
                  <a:tcPr/>
                </a:tc>
              </a:tr>
              <a:tr h="370840">
                <a:tc>
                  <a:txBody>
                    <a:bodyPr/>
                    <a:lstStyle/>
                    <a:p>
                      <a:r>
                        <a:rPr lang="en-US" b="1" dirty="0" smtClean="0"/>
                        <a:t>Line Graph</a:t>
                      </a:r>
                      <a:endParaRPr lang="en-US" b="1" dirty="0"/>
                    </a:p>
                  </a:txBody>
                  <a:tcPr/>
                </a:tc>
                <a:tc>
                  <a:txBody>
                    <a:bodyPr/>
                    <a:lstStyle/>
                    <a:p>
                      <a:r>
                        <a:rPr lang="en-US" dirty="0" smtClean="0"/>
                        <a:t>Show </a:t>
                      </a:r>
                      <a:r>
                        <a:rPr lang="en-US" b="1" u="sng" dirty="0" smtClean="0">
                          <a:solidFill>
                            <a:srgbClr val="FF0000"/>
                          </a:solidFill>
                        </a:rPr>
                        <a:t>change over time</a:t>
                      </a:r>
                      <a:endParaRPr lang="en-US" b="1" u="sng" dirty="0">
                        <a:solidFill>
                          <a:srgbClr val="FF0000"/>
                        </a:solidFill>
                      </a:endParaRPr>
                    </a:p>
                  </a:txBody>
                  <a:tcPr/>
                </a:tc>
              </a:tr>
              <a:tr h="370840">
                <a:tc>
                  <a:txBody>
                    <a:bodyPr/>
                    <a:lstStyle/>
                    <a:p>
                      <a:r>
                        <a:rPr lang="en-US" b="1" dirty="0" smtClean="0"/>
                        <a:t>Line Plot</a:t>
                      </a:r>
                      <a:endParaRPr lang="en-US" b="1" dirty="0"/>
                    </a:p>
                  </a:txBody>
                  <a:tcPr/>
                </a:tc>
                <a:tc>
                  <a:txBody>
                    <a:bodyPr/>
                    <a:lstStyle/>
                    <a:p>
                      <a:r>
                        <a:rPr lang="en-US" dirty="0" smtClean="0"/>
                        <a:t>Show </a:t>
                      </a:r>
                      <a:r>
                        <a:rPr lang="en-US" b="1" u="sng" dirty="0" smtClean="0">
                          <a:solidFill>
                            <a:srgbClr val="FF0000"/>
                          </a:solidFill>
                        </a:rPr>
                        <a:t>how</a:t>
                      </a:r>
                      <a:r>
                        <a:rPr lang="en-US" b="1" u="sng" baseline="0" dirty="0" smtClean="0">
                          <a:solidFill>
                            <a:srgbClr val="FF0000"/>
                          </a:solidFill>
                        </a:rPr>
                        <a:t> many times each number occurs</a:t>
                      </a:r>
                      <a:endParaRPr lang="en-US" b="1" u="sng" dirty="0">
                        <a:solidFill>
                          <a:srgbClr val="FF0000"/>
                        </a:solidFill>
                      </a:endParaRPr>
                    </a:p>
                  </a:txBody>
                  <a:tcPr/>
                </a:tc>
              </a:tr>
              <a:tr h="370840">
                <a:tc>
                  <a:txBody>
                    <a:bodyPr/>
                    <a:lstStyle/>
                    <a:p>
                      <a:r>
                        <a:rPr lang="en-US" b="1" dirty="0" smtClean="0"/>
                        <a:t>Scatter Plot</a:t>
                      </a:r>
                      <a:endParaRPr lang="en-US" b="1" dirty="0"/>
                    </a:p>
                  </a:txBody>
                  <a:tcPr/>
                </a:tc>
                <a:tc>
                  <a:txBody>
                    <a:bodyPr/>
                    <a:lstStyle/>
                    <a:p>
                      <a:r>
                        <a:rPr lang="en-US" dirty="0" smtClean="0"/>
                        <a:t>Show </a:t>
                      </a:r>
                      <a:r>
                        <a:rPr lang="en-US" b="1" u="sng" dirty="0" smtClean="0">
                          <a:solidFill>
                            <a:srgbClr val="FF0000"/>
                          </a:solidFill>
                        </a:rPr>
                        <a:t>relationship</a:t>
                      </a:r>
                      <a:r>
                        <a:rPr lang="en-US" dirty="0" smtClean="0"/>
                        <a:t> between a data set with two variables</a:t>
                      </a:r>
                      <a:endParaRPr lang="en-US" dirty="0"/>
                    </a:p>
                  </a:txBody>
                  <a:tcPr/>
                </a:tc>
              </a:tr>
              <a:tr h="370840">
                <a:tc>
                  <a:txBody>
                    <a:bodyPr/>
                    <a:lstStyle/>
                    <a:p>
                      <a:r>
                        <a:rPr lang="en-US" b="1" dirty="0" smtClean="0"/>
                        <a:t>Stem and Leaf Plot</a:t>
                      </a:r>
                      <a:endParaRPr lang="en-US" b="1" dirty="0"/>
                    </a:p>
                  </a:txBody>
                  <a:tcPr/>
                </a:tc>
                <a:tc>
                  <a:txBody>
                    <a:bodyPr/>
                    <a:lstStyle/>
                    <a:p>
                      <a:r>
                        <a:rPr lang="en-US" dirty="0" smtClean="0"/>
                        <a:t>List all </a:t>
                      </a:r>
                      <a:r>
                        <a:rPr lang="en-US" b="1" u="sng" dirty="0" smtClean="0">
                          <a:solidFill>
                            <a:srgbClr val="FF0000"/>
                          </a:solidFill>
                        </a:rPr>
                        <a:t>individual</a:t>
                      </a:r>
                      <a:r>
                        <a:rPr lang="en-US" b="1" u="sng" baseline="0" dirty="0" smtClean="0">
                          <a:solidFill>
                            <a:srgbClr val="FF0000"/>
                          </a:solidFill>
                        </a:rPr>
                        <a:t> numerical data</a:t>
                      </a:r>
                      <a:r>
                        <a:rPr lang="en-US" baseline="0" dirty="0" smtClean="0"/>
                        <a:t> in condensed form</a:t>
                      </a:r>
                      <a:endParaRPr lang="en-U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1499</TotalTime>
  <Words>1861</Words>
  <Application>Microsoft Office PowerPoint</Application>
  <PresentationFormat>On-screen Show (4:3)</PresentationFormat>
  <Paragraphs>190</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Origin</vt:lpstr>
      <vt:lpstr>Equation</vt:lpstr>
      <vt:lpstr>Do Now – (√4),  (√16),  (√169)</vt:lpstr>
      <vt:lpstr>Weekly Agenda</vt:lpstr>
      <vt:lpstr>Today’s Objective</vt:lpstr>
      <vt:lpstr>Do Now – (√81 - √49),  (36/6),  (20 – 7)</vt:lpstr>
      <vt:lpstr>Do Now – (-5 + 7),   (⅝ x 8),   (-10 + 23)</vt:lpstr>
      <vt:lpstr>Student of the Week</vt:lpstr>
      <vt:lpstr>Today’s Objective</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Do Now – (¼ x 8),   (√49),   (⅞ x 8 + 6) </vt:lpstr>
      <vt:lpstr>Today’s Objective</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Misleading Data</vt:lpstr>
      <vt:lpstr>Do Now – (√81 - √49),  (⅕ x 40),  (20 – 7)</vt:lpstr>
    </vt:vector>
  </TitlesOfParts>
  <Company>John Carroll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Misconish</dc:creator>
  <cp:lastModifiedBy>MISCONISHE</cp:lastModifiedBy>
  <cp:revision>21</cp:revision>
  <dcterms:created xsi:type="dcterms:W3CDTF">2013-02-05T15:39:14Z</dcterms:created>
  <dcterms:modified xsi:type="dcterms:W3CDTF">2013-02-06T13:47:02Z</dcterms:modified>
</cp:coreProperties>
</file>