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Override PartName="/ppt/slides/slide14.xml" ContentType="application/vnd.openxmlformats-officedocument.presentationml.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embeddings/Microsoft_Equation5.bin" ContentType="application/vnd.openxmlformats-officedocument.oleObject"/>
  <Override PartName="/ppt/embeddings/Microsoft_Equation16.bin" ContentType="application/vnd.openxmlformats-officedocument.oleObject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slides/slide5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embeddings/Microsoft_Equation4.bin" ContentType="application/vnd.openxmlformats-officedocument.oleObject"/>
  <Override PartName="/ppt/slides/slide44.xml" ContentType="application/vnd.openxmlformats-officedocument.presentationml.slide+xml"/>
  <Override PartName="/ppt/embeddings/Microsoft_Equation15.bin" ContentType="application/vnd.openxmlformats-officedocument.oleObject"/>
  <Override PartName="/ppt/slides/slide27.xml" ContentType="application/vnd.openxmlformats-officedocument.presentationml.slide+xml"/>
  <Default Extension="vml" ContentType="application/vnd.openxmlformats-officedocument.vmlDrawing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Layouts/slideLayout4.xml" ContentType="application/vnd.openxmlformats-officedocument.presentationml.slideLayout+xml"/>
  <Default Extension="png" ContentType="image/png"/>
  <Override PartName="/ppt/slides/slide12.xml" ContentType="application/vnd.openxmlformats-officedocument.presentationml.slide+xml"/>
  <Override PartName="/ppt/embeddings/Microsoft_Equation3.bin" ContentType="application/vnd.openxmlformats-officedocument.oleObject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embeddings/Microsoft_Equation14.bin" ContentType="application/vnd.openxmlformats-officedocument.oleObject"/>
  <Default Extension="pict" ContentType="image/pict"/>
  <Override PartName="/ppt/slides/slide26.xml" ContentType="application/vnd.openxmlformats-officedocument.presentationml.slide+xml"/>
  <Override PartName="/ppt/slides/slide35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embeddings/Microsoft_Equation9.bin" ContentType="application/vnd.openxmlformats-officedocument.oleObject"/>
  <Override PartName="/ppt/slides/slide49.xml" ContentType="application/vnd.openxmlformats-officedocument.presentationml.slide+xml"/>
  <Override PartName="/ppt/embeddings/Microsoft_Equation2.bin" ContentType="application/vnd.openxmlformats-officedocument.oleObject"/>
  <Override PartName="/ppt/slides/slide42.xml" ContentType="application/vnd.openxmlformats-officedocument.presentationml.slide+xml"/>
  <Override PartName="/ppt/embeddings/Microsoft_Equation13.bin" ContentType="application/vnd.openxmlformats-officedocument.oleObject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slides/slide10.xml" ContentType="application/vnd.openxmlformats-officedocument.presentationml.slide+xml"/>
  <Override PartName="/ppt/embeddings/Microsoft_Equation8.bin" ContentType="application/vnd.openxmlformats-officedocument.oleObject"/>
  <Override PartName="/ppt/slides/slide48.xml" ContentType="application/vnd.openxmlformats-officedocument.presentationml.slide+xml"/>
  <Override PartName="/docProps/app.xml" ContentType="application/vnd.openxmlformats-officedocument.extended-properties+xml"/>
  <Override PartName="/ppt/embeddings/Microsoft_Equation1.bin" ContentType="application/vnd.openxmlformats-officedocument.oleObject"/>
  <Override PartName="/ppt/slides/slide41.xml" ContentType="application/vnd.openxmlformats-officedocument.presentationml.slide+xml"/>
  <Override PartName="/ppt/embeddings/Microsoft_Equation12.bin" ContentType="application/vnd.openxmlformats-officedocument.oleObject"/>
  <Override PartName="/ppt/slides/slide24.xml" ContentType="application/vnd.openxmlformats-officedocument.presentationml.slide+xml"/>
  <Override PartName="/ppt/slides/slide50.xml" ContentType="application/vnd.openxmlformats-officedocument.presentationml.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viewProps.xml" ContentType="application/vnd.openxmlformats-officedocument.presentationml.viewProps+xml"/>
  <Default Extension="jpeg" ContentType="image/jpeg"/>
  <Override PartName="/ppt/embeddings/Microsoft_Equation7.bin" ContentType="application/vnd.openxmlformats-officedocument.oleObject"/>
  <Override PartName="/ppt/slides/slide47.xml" ContentType="application/vnd.openxmlformats-officedocument.presentationml.slide+xml"/>
  <Override PartName="/ppt/embeddings/Microsoft_Equation11.bin" ContentType="application/vnd.openxmlformats-officedocument.oleObject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embeddings/Microsoft_Equation6.bin" ContentType="application/vnd.openxmlformats-officedocument.oleObject"/>
  <Override PartName="/ppt/slides/slide46.xml" ContentType="application/vnd.openxmlformats-officedocument.presentationml.slide+xml"/>
  <Override PartName="/ppt/embeddings/Microsoft_Equation17.bin" ContentType="application/vnd.openxmlformats-officedocument.oleObject"/>
  <Override PartName="/ppt/embeddings/Microsoft_Equation10.bin" ContentType="application/vnd.openxmlformats-officedocument.oleObject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Default Extension="gif" ContentType="image/gif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52"/>
  </p:notesMasterIdLst>
  <p:sldIdLst>
    <p:sldId id="256" r:id="rId2"/>
    <p:sldId id="257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302" r:id="rId43"/>
    <p:sldId id="303" r:id="rId44"/>
    <p:sldId id="305" r:id="rId45"/>
    <p:sldId id="306" r:id="rId46"/>
    <p:sldId id="307" r:id="rId47"/>
    <p:sldId id="308" r:id="rId48"/>
    <p:sldId id="309" r:id="rId49"/>
    <p:sldId id="310" r:id="rId50"/>
    <p:sldId id="311" r:id="rId5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 showGuides="1">
      <p:cViewPr varScale="1">
        <p:scale>
          <a:sx n="52" d="100"/>
          <a:sy n="52" d="100"/>
        </p:scale>
        <p:origin x="-1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notesMaster" Target="notesMasters/notesMaster1.xml"/><Relationship Id="rId53" Type="http://schemas.openxmlformats.org/officeDocument/2006/relationships/printerSettings" Target="printerSettings/printerSettings1.bin"/><Relationship Id="rId54" Type="http://schemas.openxmlformats.org/officeDocument/2006/relationships/presProps" Target="presProps.xml"/><Relationship Id="rId55" Type="http://schemas.openxmlformats.org/officeDocument/2006/relationships/viewProps" Target="viewProps.xml"/><Relationship Id="rId56" Type="http://schemas.openxmlformats.org/officeDocument/2006/relationships/theme" Target="theme/theme1.xml"/><Relationship Id="rId57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Relationship Id="rId2" Type="http://schemas.openxmlformats.org/officeDocument/2006/relationships/image" Target="../media/image4.pict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ict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ict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ict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ict"/><Relationship Id="rId2" Type="http://schemas.openxmlformats.org/officeDocument/2006/relationships/image" Target="../media/image17.pict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pict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ict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ict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ict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ict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ict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ict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A8A92-D21B-7D48-975B-BBAEA84BD5AE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DEE14-2FD9-024E-86CE-7E94A25B38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B2F9-68F2-614C-8E54-84D8DC265AB6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F372-CC07-2C4A-944F-20CBFBA4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B2F9-68F2-614C-8E54-84D8DC265AB6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F372-CC07-2C4A-944F-20CBFBA4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B2F9-68F2-614C-8E54-84D8DC265AB6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F372-CC07-2C4A-944F-20CBFBA4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B2F9-68F2-614C-8E54-84D8DC265AB6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F372-CC07-2C4A-944F-20CBFBA4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B2F9-68F2-614C-8E54-84D8DC265AB6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F372-CC07-2C4A-944F-20CBFBA4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B2F9-68F2-614C-8E54-84D8DC265AB6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F372-CC07-2C4A-944F-20CBFBA4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B2F9-68F2-614C-8E54-84D8DC265AB6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F372-CC07-2C4A-944F-20CBFBA4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B2F9-68F2-614C-8E54-84D8DC265AB6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F372-CC07-2C4A-944F-20CBFBA4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B2F9-68F2-614C-8E54-84D8DC265AB6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F372-CC07-2C4A-944F-20CBFBA4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B2F9-68F2-614C-8E54-84D8DC265AB6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F372-CC07-2C4A-944F-20CBFBA4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4B2F9-68F2-614C-8E54-84D8DC265AB6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BF372-CC07-2C4A-944F-20CBFBA42A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73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4B2F9-68F2-614C-8E54-84D8DC265AB6}" type="datetimeFigureOut">
              <a:rPr lang="en-US" smtClean="0"/>
              <a:t>10/28/12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BF372-CC07-2C4A-944F-20CBFBA42A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4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6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7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8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9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0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1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2.bin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3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4.bin"/><Relationship Id="rId4" Type="http://schemas.openxmlformats.org/officeDocument/2006/relationships/oleObject" Target="../embeddings/Microsoft_Equation15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6.bin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17.bin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3, Week 4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 and unit test review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b="1" u="sng" dirty="0" smtClean="0"/>
              <a:t>Example 3:</a:t>
            </a:r>
            <a:r>
              <a:rPr lang="en-US" b="1" dirty="0" smtClean="0"/>
              <a:t>    </a:t>
            </a:r>
            <a:r>
              <a:rPr lang="en-US" dirty="0" smtClean="0"/>
              <a:t>What is the solution for </a:t>
            </a:r>
            <a:r>
              <a:rPr lang="en-US" dirty="0" err="1" smtClean="0"/>
              <a:t>x</a:t>
            </a:r>
            <a:r>
              <a:rPr lang="en-US" dirty="0" smtClean="0"/>
              <a:t> in the equation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), where </a:t>
            </a:r>
          </a:p>
          <a:p>
            <a:pPr marL="342900" lvl="1" indent="-342900">
              <a:buNone/>
            </a:pPr>
            <a:r>
              <a:rPr lang="en-US" dirty="0"/>
              <a:t>	</a:t>
            </a:r>
            <a:r>
              <a:rPr lang="en-US" dirty="0" err="1" smtClean="0"/>
              <a:t>f(x</a:t>
            </a:r>
            <a:r>
              <a:rPr lang="en-US" dirty="0" smtClean="0"/>
              <a:t>) = 30 – 0.5x 	&amp;	</a:t>
            </a:r>
            <a:r>
              <a:rPr lang="en-US" dirty="0" err="1" smtClean="0"/>
              <a:t>g(x</a:t>
            </a:r>
            <a:r>
              <a:rPr lang="en-US" dirty="0" smtClean="0"/>
              <a:t>) = 2x – 15?		</a:t>
            </a:r>
          </a:p>
          <a:p>
            <a:pPr>
              <a:buNone/>
            </a:pPr>
            <a:endParaRPr lang="en-US" b="1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b="1" u="sng" dirty="0" smtClean="0"/>
              <a:t>Example 4: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Given:		</a:t>
            </a:r>
            <a:r>
              <a:rPr lang="en-US" dirty="0" err="1" smtClean="0"/>
              <a:t>f(x</a:t>
            </a:r>
            <a:r>
              <a:rPr lang="en-US" dirty="0" smtClean="0"/>
              <a:t>) </a:t>
            </a:r>
            <a:r>
              <a:rPr lang="en-US" dirty="0" smtClean="0"/>
              <a:t>2.6x – 14 	&amp;		</a:t>
            </a:r>
            <a:r>
              <a:rPr lang="en-US" dirty="0" err="1" smtClean="0"/>
              <a:t>g(x</a:t>
            </a:r>
            <a:r>
              <a:rPr lang="en-US" dirty="0" smtClean="0"/>
              <a:t>) =  3.8x -17</a:t>
            </a:r>
            <a:endParaRPr lang="en-US" b="1" u="sng" dirty="0" smtClean="0"/>
          </a:p>
          <a:p>
            <a:pPr marL="742950" lvl="2" indent="-342900">
              <a:buNone/>
            </a:pPr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b="1" u="sng" dirty="0" smtClean="0"/>
              <a:t>Example 5: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Given:		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smtClean="0"/>
              <a:t>1.1x + 2.5 	&amp;	</a:t>
            </a:r>
            <a:r>
              <a:rPr lang="en-US" dirty="0" err="1" smtClean="0"/>
              <a:t>g(x</a:t>
            </a:r>
            <a:r>
              <a:rPr lang="en-US" dirty="0" smtClean="0"/>
              <a:t>) =  4(8.3x – 7.1)</a:t>
            </a:r>
          </a:p>
          <a:p>
            <a:pPr marL="342900" lvl="1" indent="-342900">
              <a:buFont typeface="Arial"/>
              <a:buChar char="•"/>
            </a:pPr>
            <a:endParaRPr lang="en-US" b="1" u="sng" dirty="0" smtClean="0"/>
          </a:p>
          <a:p>
            <a:pPr marL="742950" lvl="2" indent="-342900">
              <a:buNone/>
            </a:pPr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b="1" u="sng" dirty="0" smtClean="0"/>
              <a:t>Example 6: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Given:		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smtClean="0"/>
              <a:t>				&amp;	</a:t>
            </a:r>
            <a:r>
              <a:rPr lang="en-US" dirty="0" err="1" smtClean="0"/>
              <a:t>g(x</a:t>
            </a:r>
            <a:r>
              <a:rPr lang="en-US" dirty="0" smtClean="0"/>
              <a:t>) =  3.65x + 12</a:t>
            </a:r>
          </a:p>
          <a:p>
            <a:pPr marL="342900" lvl="1" indent="-342900">
              <a:buFont typeface="Arial"/>
              <a:buChar char="•"/>
            </a:pPr>
            <a:endParaRPr lang="en-US" b="1" u="sng" dirty="0" smtClean="0"/>
          </a:p>
          <a:p>
            <a:pPr marL="742950" lvl="2" indent="-342900">
              <a:buNone/>
            </a:pPr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60725" y="1636713"/>
          <a:ext cx="1141413" cy="1182687"/>
        </p:xfrm>
        <a:graphic>
          <a:graphicData uri="http://schemas.openxmlformats.org/presentationml/2006/ole">
            <p:oleObj spid="_x0000_s33794" name="Equation" r:id="rId3" imgW="355600" imgH="36830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b="1" u="sng" dirty="0" smtClean="0"/>
              <a:t>Example 7: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Given:		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smtClean="0"/>
              <a:t>				&amp;	</a:t>
            </a:r>
            <a:r>
              <a:rPr lang="en-US" dirty="0" err="1" smtClean="0"/>
              <a:t>g(x</a:t>
            </a:r>
            <a:r>
              <a:rPr lang="en-US" dirty="0" smtClean="0"/>
              <a:t>) =  20.5x +</a:t>
            </a:r>
            <a:r>
              <a:rPr lang="en-US" dirty="0" smtClean="0"/>
              <a:t>15</a:t>
            </a:r>
            <a:endParaRPr lang="en-US" dirty="0" smtClean="0"/>
          </a:p>
          <a:p>
            <a:pPr marL="342900" lvl="1" indent="-342900">
              <a:buFont typeface="Arial"/>
              <a:buChar char="•"/>
            </a:pPr>
            <a:endParaRPr lang="en-US" b="1" u="sng" dirty="0" smtClean="0"/>
          </a:p>
          <a:p>
            <a:pPr marL="742950" lvl="2" indent="-342900">
              <a:buNone/>
            </a:pPr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02000" y="1636713"/>
          <a:ext cx="1058863" cy="1182687"/>
        </p:xfrm>
        <a:graphic>
          <a:graphicData uri="http://schemas.openxmlformats.org/presentationml/2006/ole">
            <p:oleObj spid="_x0000_s34818" name="Equation" r:id="rId3" imgW="330200" imgH="368300" progId="Equation.3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b="1" u="sng" dirty="0" smtClean="0"/>
              <a:t>Example 8: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Given:		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smtClean="0"/>
              <a:t>3(0.9x + 0.3) 	&amp;	</a:t>
            </a:r>
            <a:r>
              <a:rPr lang="en-US" dirty="0" err="1" smtClean="0"/>
              <a:t>g(x</a:t>
            </a:r>
            <a:r>
              <a:rPr lang="en-US" dirty="0" smtClean="0"/>
              <a:t>) =  4.8x + 28 </a:t>
            </a:r>
            <a:endParaRPr lang="en-US" b="1" u="sng" dirty="0" smtClean="0"/>
          </a:p>
          <a:p>
            <a:pPr marL="742950" lvl="2" indent="-342900">
              <a:buNone/>
            </a:pPr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  <a:endParaRPr lang="en-US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b="1" u="sng" dirty="0" smtClean="0"/>
              <a:t>Example 9: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Given:		</a:t>
            </a:r>
            <a:r>
              <a:rPr lang="en-US" dirty="0" err="1" smtClean="0"/>
              <a:t>f(x</a:t>
            </a:r>
            <a:r>
              <a:rPr lang="en-US" dirty="0" smtClean="0"/>
              <a:t>) = 6.45x + 7.7</a:t>
            </a:r>
            <a:r>
              <a:rPr lang="en-US" dirty="0" smtClean="0"/>
              <a:t> 	&amp;	</a:t>
            </a:r>
            <a:r>
              <a:rPr lang="en-US" dirty="0" err="1" smtClean="0"/>
              <a:t>g(x</a:t>
            </a:r>
            <a:r>
              <a:rPr lang="en-US" dirty="0" smtClean="0"/>
              <a:t>) =  </a:t>
            </a:r>
            <a:endParaRPr lang="en-US" b="1" u="sng" dirty="0" smtClean="0"/>
          </a:p>
          <a:p>
            <a:pPr marL="742950" lvl="2" indent="-342900">
              <a:buNone/>
            </a:pPr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477000" y="1417638"/>
          <a:ext cx="1247884" cy="1292452"/>
        </p:xfrm>
        <a:graphic>
          <a:graphicData uri="http://schemas.openxmlformats.org/presentationml/2006/ole">
            <p:oleObj spid="_x0000_s36866" name="Equation" r:id="rId3" imgW="355600" imgH="368300" progId="Equation.3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b="1" u="sng" dirty="0" smtClean="0"/>
              <a:t>Example 10: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Given:		</a:t>
            </a:r>
            <a:r>
              <a:rPr lang="en-US" dirty="0" err="1" smtClean="0"/>
              <a:t>f(x</a:t>
            </a:r>
            <a:r>
              <a:rPr lang="en-US" dirty="0" smtClean="0"/>
              <a:t>) = 12x + 7.2</a:t>
            </a:r>
            <a:r>
              <a:rPr lang="en-US" dirty="0" smtClean="0"/>
              <a:t> 		&amp;		</a:t>
            </a:r>
            <a:r>
              <a:rPr lang="en-US" dirty="0" err="1" smtClean="0"/>
              <a:t>g(x</a:t>
            </a:r>
            <a:r>
              <a:rPr lang="en-US" dirty="0" smtClean="0"/>
              <a:t>) =  18.5x - 34</a:t>
            </a:r>
            <a:endParaRPr lang="en-US" b="1" u="sng" dirty="0" smtClean="0"/>
          </a:p>
          <a:p>
            <a:pPr marL="742950" lvl="2" indent="-342900">
              <a:buNone/>
            </a:pPr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b="1" u="sng" dirty="0" smtClean="0"/>
              <a:t>Example 11: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Given:		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smtClean="0"/>
              <a:t> 		&amp;		</a:t>
            </a:r>
            <a:r>
              <a:rPr lang="en-US" dirty="0" err="1" smtClean="0"/>
              <a:t>g(x</a:t>
            </a:r>
            <a:r>
              <a:rPr lang="en-US" dirty="0" smtClean="0"/>
              <a:t>) =  7.25x - 16</a:t>
            </a:r>
            <a:endParaRPr lang="en-US" b="1" u="sng" dirty="0" smtClean="0"/>
          </a:p>
          <a:p>
            <a:pPr marL="742950" lvl="2" indent="-342900">
              <a:buNone/>
            </a:pPr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124200" y="1501775"/>
          <a:ext cx="1117600" cy="1012825"/>
        </p:xfrm>
        <a:graphic>
          <a:graphicData uri="http://schemas.openxmlformats.org/presentationml/2006/ole">
            <p:oleObj spid="_x0000_s38914" name="Equation" r:id="rId3" imgW="406400" imgH="368300" progId="Equation.3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b="1" u="sng" dirty="0" smtClean="0"/>
              <a:t>Example 12: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smtClean="0"/>
              <a:t>Given:		</a:t>
            </a:r>
            <a:r>
              <a:rPr lang="en-US" dirty="0" err="1" smtClean="0"/>
              <a:t>f(x</a:t>
            </a:r>
            <a:r>
              <a:rPr lang="en-US" dirty="0" smtClean="0"/>
              <a:t>) = 8.2x - 22</a:t>
            </a:r>
            <a:r>
              <a:rPr lang="en-US" dirty="0" smtClean="0"/>
              <a:t> 		&amp;		</a:t>
            </a:r>
            <a:r>
              <a:rPr lang="en-US" dirty="0" err="1" smtClean="0"/>
              <a:t>g(x</a:t>
            </a:r>
            <a:r>
              <a:rPr lang="en-US" dirty="0" smtClean="0"/>
              <a:t>) =  2(1.4x + 7)</a:t>
            </a:r>
            <a:endParaRPr lang="en-US" b="1" u="sng" dirty="0" smtClean="0"/>
          </a:p>
          <a:p>
            <a:pPr marL="742950" lvl="2" indent="-342900">
              <a:buNone/>
            </a:pPr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(5 </a:t>
            </a:r>
            <a:r>
              <a:rPr lang="en-US" dirty="0" err="1" smtClean="0"/>
              <a:t>x</a:t>
            </a:r>
            <a:r>
              <a:rPr lang="en-US" dirty="0" smtClean="0"/>
              <a:t> 2),  (58/2)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pick up your guided notes, take out your tracker and respond to the following </a:t>
            </a:r>
            <a:r>
              <a:rPr lang="en-US" b="1" dirty="0" smtClean="0"/>
              <a:t>SILENTLY &amp; INDEPENDENTLY: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3x – 10x + 7x – 15 = 4x – 2 + 8x – 9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-(-</a:t>
            </a:r>
            <a:r>
              <a:rPr lang="en-US" dirty="0" err="1" smtClean="0"/>
              <a:t>x</a:t>
            </a:r>
            <a:r>
              <a:rPr lang="en-US" dirty="0" smtClean="0"/>
              <a:t> – 7) + 3(x – 4) – 2(x – 8) = 2(8-2x) + 15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474" y="2103437"/>
            <a:ext cx="7556313" cy="414496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Each of you will complete your exit ticket on a note card. </a:t>
            </a:r>
          </a:p>
          <a:p>
            <a:r>
              <a:rPr lang="en-US" sz="3200" dirty="0" smtClean="0"/>
              <a:t>You will complete the exit ticket in 5 minutes and it must be turned in before you can exit the classroom.</a:t>
            </a:r>
          </a:p>
          <a:p>
            <a:r>
              <a:rPr lang="en-US" sz="3200" dirty="0" smtClean="0"/>
              <a:t>You must work </a:t>
            </a:r>
            <a:r>
              <a:rPr lang="en-US" sz="3200" b="1" dirty="0" smtClean="0"/>
              <a:t>SILENTLY</a:t>
            </a:r>
            <a:r>
              <a:rPr lang="en-US" sz="3200" dirty="0" smtClean="0"/>
              <a:t> and </a:t>
            </a:r>
            <a:r>
              <a:rPr lang="en-US" sz="3200" b="1" dirty="0" smtClean="0"/>
              <a:t>INDEPENDENTLY.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HOMEWORK </a:t>
            </a:r>
            <a:r>
              <a:rPr lang="en-US" sz="3200" dirty="0" smtClean="0"/>
              <a:t>–</a:t>
            </a:r>
            <a:r>
              <a:rPr lang="en-US" dirty="0" smtClean="0"/>
              <a:t> Text </a:t>
            </a:r>
            <a:r>
              <a:rPr lang="en-US" dirty="0" smtClean="0"/>
              <a:t>book page 247: 1-21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(√100),   (15 </a:t>
            </a:r>
            <a:r>
              <a:rPr lang="en-US" dirty="0" err="1" smtClean="0"/>
              <a:t>x</a:t>
            </a:r>
            <a:r>
              <a:rPr lang="en-US" dirty="0" smtClean="0"/>
              <a:t>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get out your guided notes and respond to the following </a:t>
            </a:r>
            <a:r>
              <a:rPr lang="en-US" b="1" dirty="0" smtClean="0"/>
              <a:t>SILENTLY &amp; INDEPENDENTLY: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marL="514350" indent="-514350">
              <a:buNone/>
            </a:pPr>
            <a:r>
              <a:rPr lang="en-US" dirty="0" smtClean="0"/>
              <a:t>		</a:t>
            </a:r>
            <a:r>
              <a:rPr lang="en-US" dirty="0" err="1" smtClean="0"/>
              <a:t>f(x</a:t>
            </a:r>
            <a:r>
              <a:rPr lang="en-US" dirty="0" smtClean="0"/>
              <a:t>) = 2.4 + 0.4x			</a:t>
            </a:r>
            <a:r>
              <a:rPr lang="en-US" dirty="0" err="1" smtClean="0"/>
              <a:t>g(x</a:t>
            </a:r>
            <a:r>
              <a:rPr lang="en-US" dirty="0" smtClean="0"/>
              <a:t>) = 0.28x – 1.2</a:t>
            </a:r>
          </a:p>
          <a:p>
            <a:pPr marL="514350" indent="-51435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Solve for </a:t>
            </a:r>
            <a:r>
              <a:rPr lang="en-US" dirty="0" err="1" smtClean="0"/>
              <a:t>x</a:t>
            </a:r>
            <a:r>
              <a:rPr lang="en-US" dirty="0" smtClean="0"/>
              <a:t>.  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90600" y="5486400"/>
          <a:ext cx="1828800" cy="768626"/>
        </p:xfrm>
        <a:graphic>
          <a:graphicData uri="http://schemas.openxmlformats.org/presentationml/2006/ole">
            <p:oleObj spid="_x0000_s41986" name="Equation" r:id="rId3" imgW="876300" imgH="3683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 – 8 minutes</a:t>
            </a:r>
          </a:p>
          <a:p>
            <a:r>
              <a:rPr lang="en-US" dirty="0" err="1" smtClean="0"/>
              <a:t>Whitebord</a:t>
            </a:r>
            <a:r>
              <a:rPr lang="en-US" dirty="0" smtClean="0"/>
              <a:t> Practice – 35 minutes</a:t>
            </a:r>
          </a:p>
          <a:p>
            <a:r>
              <a:rPr lang="en-US" dirty="0" smtClean="0"/>
              <a:t>Exit Ticket – 5 minutes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 Practice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Each student will receive a whiteboard and a marker.</a:t>
            </a:r>
          </a:p>
          <a:p>
            <a:r>
              <a:rPr lang="en-US" dirty="0" smtClean="0"/>
              <a:t>Students will be given 2 minutes to solve each problem </a:t>
            </a:r>
            <a:r>
              <a:rPr lang="en-US" b="1" dirty="0" smtClean="0"/>
              <a:t>SILENTLY &amp; INDEPENDENTLY.</a:t>
            </a:r>
          </a:p>
          <a:p>
            <a:r>
              <a:rPr lang="en-US" dirty="0" smtClean="0"/>
              <a:t>After the timer goes off, I will count to 3. on the count of 3, students will raise their whiteboards in the air </a:t>
            </a:r>
            <a:r>
              <a:rPr lang="en-US" b="1" dirty="0" smtClean="0"/>
              <a:t>with their answers boxed!</a:t>
            </a:r>
          </a:p>
          <a:p>
            <a:r>
              <a:rPr lang="en-US" dirty="0" smtClean="0"/>
              <a:t>I will quickly scan the room for correct answers.</a:t>
            </a:r>
          </a:p>
          <a:p>
            <a:r>
              <a:rPr lang="en-US" dirty="0" smtClean="0"/>
              <a:t>Make sure you show your work because your board may be borrowed and taken to the front of the class for an error analysis or as an exemplar.</a:t>
            </a:r>
          </a:p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(x</a:t>
            </a:r>
            <a:r>
              <a:rPr lang="en-US" dirty="0" smtClean="0"/>
              <a:t>) = 10				</a:t>
            </a:r>
            <a:r>
              <a:rPr lang="en-US" dirty="0" err="1" smtClean="0"/>
              <a:t>g(x</a:t>
            </a:r>
            <a:r>
              <a:rPr lang="en-US" dirty="0" smtClean="0"/>
              <a:t>) =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029200" y="2209800"/>
          <a:ext cx="565150" cy="1170978"/>
        </p:xfrm>
        <a:graphic>
          <a:graphicData uri="http://schemas.openxmlformats.org/presentationml/2006/ole">
            <p:oleObj spid="_x0000_s45059" name="Equation" r:id="rId3" imgW="215900" imgH="3683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(x</a:t>
            </a:r>
            <a:r>
              <a:rPr lang="en-US" dirty="0" smtClean="0"/>
              <a:t>) = 0.8			</a:t>
            </a:r>
            <a:r>
              <a:rPr lang="en-US" dirty="0" err="1" smtClean="0"/>
              <a:t>g(x</a:t>
            </a:r>
            <a:r>
              <a:rPr lang="en-US" dirty="0" smtClean="0"/>
              <a:t>) =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829175" y="2209800"/>
          <a:ext cx="965200" cy="1171575"/>
        </p:xfrm>
        <a:graphic>
          <a:graphicData uri="http://schemas.openxmlformats.org/presentationml/2006/ole">
            <p:oleObj spid="_x0000_s46082" name="Equation" r:id="rId3" imgW="368300" imgH="36830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(x</a:t>
            </a:r>
            <a:r>
              <a:rPr lang="en-US" dirty="0" smtClean="0"/>
              <a:t>) = 30			</a:t>
            </a:r>
            <a:r>
              <a:rPr lang="en-US" dirty="0" err="1" smtClean="0"/>
              <a:t>g(x</a:t>
            </a:r>
            <a:r>
              <a:rPr lang="en-US" dirty="0" smtClean="0"/>
              <a:t>) = 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729163" y="2209800"/>
          <a:ext cx="1595437" cy="1219199"/>
        </p:xfrm>
        <a:graphic>
          <a:graphicData uri="http://schemas.openxmlformats.org/presentationml/2006/ole">
            <p:oleObj spid="_x0000_s47106" name="Equation" r:id="rId3" imgW="444500" imgH="36830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(x</a:t>
            </a:r>
            <a:r>
              <a:rPr lang="en-US" dirty="0" smtClean="0"/>
              <a:t>) = </a:t>
            </a:r>
            <a:r>
              <a:rPr lang="en-US" dirty="0" smtClean="0"/>
              <a:t>7x - 44.6 </a:t>
            </a:r>
            <a:r>
              <a:rPr lang="en-US" dirty="0" smtClean="0"/>
              <a:t>			</a:t>
            </a:r>
            <a:r>
              <a:rPr lang="en-US" dirty="0" err="1" smtClean="0"/>
              <a:t>g(x</a:t>
            </a:r>
            <a:r>
              <a:rPr lang="en-US" dirty="0" smtClean="0"/>
              <a:t>) = </a:t>
            </a:r>
            <a:r>
              <a:rPr lang="en-US" dirty="0" smtClean="0"/>
              <a:t>2.7x +13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(x</a:t>
            </a:r>
            <a:r>
              <a:rPr lang="en-US" dirty="0" smtClean="0"/>
              <a:t>) = </a:t>
            </a:r>
            <a:r>
              <a:rPr lang="en-US" dirty="0" smtClean="0"/>
              <a:t>2x + 4.5</a:t>
            </a:r>
            <a:r>
              <a:rPr lang="en-US" dirty="0" smtClean="0"/>
              <a:t>			</a:t>
            </a:r>
            <a:r>
              <a:rPr lang="en-US" dirty="0" err="1" smtClean="0"/>
              <a:t>g(x</a:t>
            </a:r>
            <a:r>
              <a:rPr lang="en-US" dirty="0" smtClean="0"/>
              <a:t>) = </a:t>
            </a:r>
            <a:r>
              <a:rPr lang="en-US" dirty="0" smtClean="0"/>
              <a:t>12.8x +37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(x</a:t>
            </a:r>
            <a:r>
              <a:rPr lang="en-US" dirty="0" smtClean="0"/>
              <a:t>) = 9x + 2			</a:t>
            </a:r>
            <a:r>
              <a:rPr lang="en-US" dirty="0" err="1" smtClean="0"/>
              <a:t>g(x</a:t>
            </a:r>
            <a:r>
              <a:rPr lang="en-US" dirty="0" smtClean="0"/>
              <a:t>) = 7x + 20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Monday –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</a:t>
            </a:r>
          </a:p>
          <a:p>
            <a:r>
              <a:rPr lang="en-US" dirty="0" smtClean="0"/>
              <a:t>Tuesday –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</a:t>
            </a:r>
          </a:p>
          <a:p>
            <a:r>
              <a:rPr lang="en-US" dirty="0" smtClean="0"/>
              <a:t>Wednesday – Stations review</a:t>
            </a:r>
          </a:p>
          <a:p>
            <a:r>
              <a:rPr lang="en-US" dirty="0" smtClean="0"/>
              <a:t>Thursday – Pass the Problem Review</a:t>
            </a:r>
          </a:p>
          <a:p>
            <a:r>
              <a:rPr lang="en-US" dirty="0" smtClean="0"/>
              <a:t>Friday – UNIT TEST!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(x</a:t>
            </a:r>
            <a:r>
              <a:rPr lang="en-US" dirty="0" smtClean="0"/>
              <a:t>) = 4(5.8x – 0.9)			</a:t>
            </a:r>
            <a:r>
              <a:rPr lang="en-US" dirty="0" err="1" smtClean="0"/>
              <a:t>g(x</a:t>
            </a:r>
            <a:r>
              <a:rPr lang="en-US" dirty="0" smtClean="0"/>
              <a:t>) = </a:t>
            </a:r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19800" y="2133600"/>
          <a:ext cx="736600" cy="806450"/>
        </p:xfrm>
        <a:graphic>
          <a:graphicData uri="http://schemas.openxmlformats.org/presentationml/2006/ole">
            <p:oleObj spid="_x0000_s51202" name="Equation" r:id="rId3" imgW="355600" imgH="36830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(x</a:t>
            </a:r>
            <a:r>
              <a:rPr lang="en-US" dirty="0" smtClean="0"/>
              <a:t>) = 11x + 55			</a:t>
            </a:r>
            <a:r>
              <a:rPr lang="en-US" dirty="0" err="1" smtClean="0"/>
              <a:t>g(x</a:t>
            </a:r>
            <a:r>
              <a:rPr lang="en-US" dirty="0" smtClean="0"/>
              <a:t>) = 5(2.2x – 0.8)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(x</a:t>
            </a:r>
            <a:r>
              <a:rPr lang="en-US" dirty="0" smtClean="0"/>
              <a:t>) = 						</a:t>
            </a:r>
            <a:r>
              <a:rPr lang="en-US" dirty="0" err="1" smtClean="0"/>
              <a:t>g(x</a:t>
            </a:r>
            <a:r>
              <a:rPr lang="en-US" dirty="0" smtClean="0"/>
              <a:t>) = 5(9.1x – 8.2)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2166256"/>
          <a:ext cx="1562100" cy="1078593"/>
        </p:xfrm>
        <a:graphic>
          <a:graphicData uri="http://schemas.openxmlformats.org/presentationml/2006/ole">
            <p:oleObj spid="_x0000_s53250" name="Equation" r:id="rId3" imgW="533400" imgH="368300" progId="Equation.3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(x</a:t>
            </a:r>
            <a:r>
              <a:rPr lang="en-US" dirty="0" smtClean="0"/>
              <a:t>) = 4.2 + 5.1x					</a:t>
            </a:r>
            <a:r>
              <a:rPr lang="en-US" dirty="0" err="1" smtClean="0"/>
              <a:t>g(x</a:t>
            </a:r>
            <a:r>
              <a:rPr lang="en-US" dirty="0" smtClean="0"/>
              <a:t>) = 0.35x – 2.6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(x</a:t>
            </a:r>
            <a:r>
              <a:rPr lang="en-US" dirty="0" smtClean="0"/>
              <a:t>) = 30 + 5.9x					</a:t>
            </a:r>
            <a:r>
              <a:rPr lang="en-US" dirty="0" err="1" smtClean="0"/>
              <a:t>g(x</a:t>
            </a:r>
            <a:r>
              <a:rPr lang="en-US" dirty="0" smtClean="0"/>
              <a:t>) = 4x + 5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(x</a:t>
            </a:r>
            <a:r>
              <a:rPr lang="en-US" dirty="0" smtClean="0"/>
              <a:t>) = 					</a:t>
            </a:r>
            <a:r>
              <a:rPr lang="en-US" dirty="0" err="1" smtClean="0"/>
              <a:t>g(x</a:t>
            </a:r>
            <a:r>
              <a:rPr lang="en-US" dirty="0" smtClean="0"/>
              <a:t>) = 9x - 7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2101850"/>
          <a:ext cx="908050" cy="869950"/>
        </p:xfrm>
        <a:graphic>
          <a:graphicData uri="http://schemas.openxmlformats.org/presentationml/2006/ole">
            <p:oleObj spid="_x0000_s56322" name="Equation" r:id="rId3" imgW="444500" imgH="368300" progId="Equation.3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(x</a:t>
            </a:r>
            <a:r>
              <a:rPr lang="en-US" dirty="0" smtClean="0"/>
              <a:t>) = </a:t>
            </a:r>
            <a:r>
              <a:rPr lang="en-US" dirty="0"/>
              <a:t>6.2x + 12 </a:t>
            </a:r>
            <a:r>
              <a:rPr lang="en-US" dirty="0" smtClean="0"/>
              <a:t>					</a:t>
            </a:r>
            <a:r>
              <a:rPr lang="en-US" dirty="0" err="1" smtClean="0"/>
              <a:t>g(x</a:t>
            </a:r>
            <a:r>
              <a:rPr lang="en-US" dirty="0" smtClean="0"/>
              <a:t>) = </a:t>
            </a:r>
            <a:r>
              <a:rPr lang="en-US" dirty="0"/>
              <a:t>3.2x + 33</a:t>
            </a:r>
            <a:r>
              <a:rPr lang="en-US" dirty="0" smtClean="0"/>
              <a:t> </a:t>
            </a: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(x</a:t>
            </a:r>
            <a:r>
              <a:rPr lang="en-US" dirty="0" smtClean="0"/>
              <a:t>) = 				</a:t>
            </a:r>
            <a:r>
              <a:rPr lang="en-US" dirty="0" err="1" smtClean="0"/>
              <a:t>g(x</a:t>
            </a:r>
            <a:r>
              <a:rPr lang="en-US" dirty="0" smtClean="0"/>
              <a:t>) =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09800" y="2057400"/>
          <a:ext cx="558800" cy="793750"/>
        </p:xfrm>
        <a:graphic>
          <a:graphicData uri="http://schemas.openxmlformats.org/presentationml/2006/ole">
            <p:oleObj spid="_x0000_s58370" name="Equation" r:id="rId3" imgW="203200" imgH="3683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72000" y="2070100"/>
          <a:ext cx="1174750" cy="1174750"/>
        </p:xfrm>
        <a:graphic>
          <a:graphicData uri="http://schemas.openxmlformats.org/presentationml/2006/ole">
            <p:oleObj spid="_x0000_s58371" name="Equation" r:id="rId4" imgW="368300" imgH="368300" progId="Equation.3">
              <p:embed/>
            </p:oleObj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(x</a:t>
            </a:r>
            <a:r>
              <a:rPr lang="en-US" dirty="0" smtClean="0"/>
              <a:t>) = </a:t>
            </a:r>
            <a:r>
              <a:rPr lang="en-US" dirty="0"/>
              <a:t>2x – 91.4</a:t>
            </a:r>
            <a:r>
              <a:rPr lang="en-US" dirty="0" smtClean="0"/>
              <a:t> 				</a:t>
            </a:r>
            <a:r>
              <a:rPr lang="en-US" dirty="0" err="1" smtClean="0"/>
              <a:t>g(x</a:t>
            </a:r>
            <a:r>
              <a:rPr lang="en-US" dirty="0" smtClean="0"/>
              <a:t>) = </a:t>
            </a:r>
            <a:r>
              <a:rPr lang="en-US" dirty="0"/>
              <a:t> -123.4 + 6x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(x</a:t>
            </a:r>
            <a:r>
              <a:rPr lang="en-US" dirty="0" smtClean="0"/>
              <a:t>) = ½x + 10  				</a:t>
            </a:r>
            <a:r>
              <a:rPr lang="en-US" dirty="0" err="1" smtClean="0"/>
              <a:t>g(x</a:t>
            </a:r>
            <a:r>
              <a:rPr lang="en-US" dirty="0" smtClean="0"/>
              <a:t>) =  ¾ + 5x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 – 10 minutes</a:t>
            </a:r>
          </a:p>
          <a:p>
            <a:r>
              <a:rPr lang="en-US" dirty="0" smtClean="0"/>
              <a:t>Shout Outs – 2 minutes</a:t>
            </a:r>
          </a:p>
          <a:p>
            <a:r>
              <a:rPr lang="en-US" dirty="0" smtClean="0"/>
              <a:t>Class Averages/Tracking – 4 minutes</a:t>
            </a:r>
          </a:p>
          <a:p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 INM  - 8 minutes</a:t>
            </a:r>
          </a:p>
          <a:p>
            <a:r>
              <a:rPr lang="en-US" dirty="0" smtClean="0"/>
              <a:t>GP – 15 minutes</a:t>
            </a:r>
          </a:p>
          <a:p>
            <a:r>
              <a:rPr lang="en-US" dirty="0" smtClean="0"/>
              <a:t>IP – 5 minutes</a:t>
            </a:r>
          </a:p>
          <a:p>
            <a:r>
              <a:rPr lang="en-US" dirty="0" smtClean="0"/>
              <a:t>Exit Ticket  - 5 minutes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(x</a:t>
            </a:r>
            <a:r>
              <a:rPr lang="en-US" dirty="0" smtClean="0"/>
              <a:t>) = 0.65 – 40x				</a:t>
            </a:r>
            <a:r>
              <a:rPr lang="en-US" dirty="0" err="1" smtClean="0"/>
              <a:t>g(x</a:t>
            </a:r>
            <a:r>
              <a:rPr lang="en-US" dirty="0" smtClean="0"/>
              <a:t>) = 3x + 10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(x</a:t>
            </a:r>
            <a:r>
              <a:rPr lang="en-US" dirty="0" smtClean="0"/>
              <a:t>) = 3x - 9			</a:t>
            </a:r>
            <a:r>
              <a:rPr lang="en-US" dirty="0" err="1" smtClean="0"/>
              <a:t>g(x</a:t>
            </a:r>
            <a:r>
              <a:rPr lang="en-US" dirty="0" smtClean="0"/>
              <a:t>) = -12(-x – 2)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(x</a:t>
            </a:r>
            <a:r>
              <a:rPr lang="en-US" dirty="0" smtClean="0"/>
              <a:t>) = -(</a:t>
            </a:r>
            <a:r>
              <a:rPr lang="en-US" dirty="0" err="1" smtClean="0"/>
              <a:t>x</a:t>
            </a:r>
            <a:r>
              <a:rPr lang="en-US" dirty="0" smtClean="0"/>
              <a:t> – 7)		</a:t>
            </a:r>
            <a:r>
              <a:rPr lang="en-US" dirty="0" err="1" smtClean="0"/>
              <a:t>g(x</a:t>
            </a:r>
            <a:r>
              <a:rPr lang="en-US" dirty="0" smtClean="0"/>
              <a:t>) = 3(2x + 4)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solution to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(x</a:t>
            </a:r>
            <a:r>
              <a:rPr lang="en-US" dirty="0" smtClean="0"/>
              <a:t>) = 				</a:t>
            </a:r>
            <a:r>
              <a:rPr lang="en-US" dirty="0" err="1" smtClean="0"/>
              <a:t>g(x</a:t>
            </a:r>
            <a:r>
              <a:rPr lang="en-US" dirty="0" smtClean="0"/>
              <a:t>) = 5(-2x – 4)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133600" y="1981200"/>
          <a:ext cx="603250" cy="869950"/>
        </p:xfrm>
        <a:graphic>
          <a:graphicData uri="http://schemas.openxmlformats.org/presentationml/2006/ole">
            <p:oleObj spid="_x0000_s65538" name="Equation" r:id="rId3" imgW="139700" imgH="368300" progId="Equation.3">
              <p:embed/>
            </p:oleObj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98474" y="2103437"/>
            <a:ext cx="7556313" cy="414496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Each of you will complete your exit ticket on a note card. </a:t>
            </a:r>
          </a:p>
          <a:p>
            <a:r>
              <a:rPr lang="en-US" sz="3200" dirty="0" smtClean="0"/>
              <a:t>You will complete the exit ticket in 5 minutes and it must be turned in before you can exit the classroom.</a:t>
            </a:r>
          </a:p>
          <a:p>
            <a:r>
              <a:rPr lang="en-US" sz="3200" dirty="0" smtClean="0"/>
              <a:t>You must work </a:t>
            </a:r>
            <a:r>
              <a:rPr lang="en-US" sz="3200" b="1" dirty="0" smtClean="0"/>
              <a:t>SILENTLY</a:t>
            </a:r>
            <a:r>
              <a:rPr lang="en-US" sz="3200" dirty="0" smtClean="0"/>
              <a:t> and </a:t>
            </a:r>
            <a:r>
              <a:rPr lang="en-US" sz="3200" b="1" dirty="0" smtClean="0"/>
              <a:t>INDEPENDENTLY.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HOMEWORK </a:t>
            </a:r>
            <a:r>
              <a:rPr lang="en-US" sz="3200" dirty="0" smtClean="0"/>
              <a:t>–</a:t>
            </a:r>
            <a:r>
              <a:rPr lang="en-US" dirty="0" smtClean="0"/>
              <a:t> Worksheet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(3</a:t>
            </a:r>
            <a:r>
              <a:rPr lang="en-US" baseline="30000" dirty="0" smtClean="0"/>
              <a:t>2</a:t>
            </a:r>
            <a:r>
              <a:rPr lang="en-US" dirty="0" smtClean="0"/>
              <a:t> +1),  (62/2)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respond to the following on your guided notes </a:t>
            </a:r>
            <a:r>
              <a:rPr lang="en-US" b="1" dirty="0" smtClean="0"/>
              <a:t>SILENTLY &amp; INDEPENDENYLY: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solution for </a:t>
            </a:r>
            <a:r>
              <a:rPr lang="en-US" dirty="0" err="1" smtClean="0"/>
              <a:t>x</a:t>
            </a:r>
            <a:r>
              <a:rPr lang="en-US" dirty="0" smtClean="0"/>
              <a:t> in the equation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), where </a:t>
            </a:r>
            <a:r>
              <a:rPr lang="en-US" dirty="0" err="1" smtClean="0"/>
              <a:t>f(x</a:t>
            </a:r>
            <a:r>
              <a:rPr lang="en-US" dirty="0" smtClean="0"/>
              <a:t>) = 3x – 12 and </a:t>
            </a:r>
            <a:r>
              <a:rPr lang="en-US" dirty="0" err="1" smtClean="0"/>
              <a:t>g</a:t>
            </a:r>
            <a:r>
              <a:rPr lang="en-US" dirty="0" smtClean="0"/>
              <a:t> (</a:t>
            </a:r>
            <a:r>
              <a:rPr lang="en-US" dirty="0" err="1" smtClean="0"/>
              <a:t>x</a:t>
            </a:r>
            <a:r>
              <a:rPr lang="en-US" dirty="0" smtClean="0"/>
              <a:t>) = 30x – 5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Solve for </a:t>
            </a:r>
            <a:r>
              <a:rPr lang="en-US" dirty="0" err="1" smtClean="0"/>
              <a:t>x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914400" y="5373779"/>
          <a:ext cx="1816100" cy="752384"/>
        </p:xfrm>
        <a:graphic>
          <a:graphicData uri="http://schemas.openxmlformats.org/presentationml/2006/ole">
            <p:oleObj spid="_x0000_s68610" name="Equation" r:id="rId3" imgW="889000" imgH="368300" progId="Equation.3">
              <p:embed/>
            </p:oleObj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 – 8 minutes</a:t>
            </a:r>
          </a:p>
          <a:p>
            <a:r>
              <a:rPr lang="en-US" dirty="0" smtClean="0"/>
              <a:t>Stations Work – 42 minutes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Homework – Study Guide!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(22/2),   (1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respond  to the following on your guided notes </a:t>
            </a:r>
            <a:r>
              <a:rPr lang="en-US" b="1" dirty="0" smtClean="0"/>
              <a:t>SILENTLY &amp; INDEPENDENTLY: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Ms. </a:t>
            </a:r>
            <a:r>
              <a:rPr lang="en-US" sz="2400" dirty="0" err="1" smtClean="0"/>
              <a:t>Misconish</a:t>
            </a:r>
            <a:r>
              <a:rPr lang="en-US" sz="2400" dirty="0" smtClean="0"/>
              <a:t> is buying new markers for the class. She can buy them in packs of 4 or 10. A package of 4 is $4.75 and a package of 10 is $8.50. If she needs 35 new markers which package should she buy and how much money will she save buying one over the other?</a:t>
            </a:r>
            <a:endParaRPr lang="en-US" sz="24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Now – 6 minutes</a:t>
            </a:r>
          </a:p>
          <a:p>
            <a:r>
              <a:rPr lang="en-US" dirty="0" smtClean="0"/>
              <a:t>Pass the Problem Unit Test Review – 40 minutes</a:t>
            </a:r>
          </a:p>
          <a:p>
            <a:r>
              <a:rPr lang="en-US" dirty="0" smtClean="0"/>
              <a:t>Review of Test Topics – 4 minutes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Each student will receive a card with problems on it. </a:t>
            </a:r>
          </a:p>
          <a:p>
            <a:r>
              <a:rPr lang="en-US" dirty="0" smtClean="0"/>
              <a:t>The problems on the card are very similar to what you will see on your unit test.</a:t>
            </a:r>
          </a:p>
          <a:p>
            <a:r>
              <a:rPr lang="en-US" dirty="0" smtClean="0"/>
              <a:t>You must complete the card in the allotted time </a:t>
            </a:r>
            <a:r>
              <a:rPr lang="en-US" b="1" dirty="0" smtClean="0"/>
              <a:t>SILENTLY &amp; INDEPENDENTLY.</a:t>
            </a:r>
          </a:p>
          <a:p>
            <a:r>
              <a:rPr lang="en-US" dirty="0" smtClean="0"/>
              <a:t>If you finish early, there are bonus problems on the bottom of each card.</a:t>
            </a:r>
          </a:p>
          <a:p>
            <a:r>
              <a:rPr lang="en-US" dirty="0" smtClean="0"/>
              <a:t>The top 3 students with the most correct answers will </a:t>
            </a:r>
            <a:br>
              <a:rPr lang="en-US" dirty="0" smtClean="0"/>
            </a:br>
            <a:r>
              <a:rPr lang="en-US" dirty="0" smtClean="0"/>
              <a:t>win a prize!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HOMEWORK – STUDY!</a:t>
            </a:r>
          </a:p>
          <a:p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83" y="1722437"/>
            <a:ext cx="6608717" cy="4525963"/>
          </a:xfrm>
        </p:spPr>
        <p:txBody>
          <a:bodyPr>
            <a:noAutofit/>
          </a:bodyPr>
          <a:lstStyle/>
          <a:p>
            <a:r>
              <a:rPr lang="en-US" sz="6000" dirty="0" smtClean="0"/>
              <a:t>SWBAT solve the linear equation </a:t>
            </a:r>
            <a:br>
              <a:rPr lang="en-US" sz="6000" dirty="0" smtClean="0"/>
            </a:br>
            <a:r>
              <a:rPr lang="en-US" sz="6000" dirty="0" err="1" smtClean="0"/>
              <a:t>f(x</a:t>
            </a:r>
            <a:r>
              <a:rPr lang="en-US" sz="6000" dirty="0" smtClean="0"/>
              <a:t>) = </a:t>
            </a:r>
            <a:r>
              <a:rPr lang="en-US" sz="6000" dirty="0" err="1" smtClean="0"/>
              <a:t>g(x</a:t>
            </a:r>
            <a:r>
              <a:rPr lang="en-US" sz="6000" dirty="0" smtClean="0"/>
              <a:t>).</a:t>
            </a:r>
            <a:endParaRPr lang="en-US" sz="6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2535283" cy="2609850"/>
          </a:xfrm>
          <a:prstGeom prst="rect">
            <a:avLst/>
          </a:prstGeo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 – (√121),  (√4)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Please clear off your desk of everything except a pencil, calculator, and a plain sheet of paper (to cover your </a:t>
            </a:r>
            <a:r>
              <a:rPr lang="en-US" b="1" dirty="0" smtClean="0"/>
              <a:t>test</a:t>
            </a:r>
            <a:r>
              <a:rPr lang="en-US" b="1" dirty="0" smtClean="0"/>
              <a:t> with).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sz="2400" b="1" dirty="0" smtClean="0"/>
              <a:t>The longer it takes you to complete this, the less time you will have for your </a:t>
            </a:r>
            <a:r>
              <a:rPr lang="en-US" b="1" dirty="0" smtClean="0"/>
              <a:t>test</a:t>
            </a:r>
            <a:r>
              <a:rPr lang="en-US" b="1" dirty="0" smtClean="0"/>
              <a:t>.</a:t>
            </a:r>
            <a:endParaRPr lang="en-US" sz="2400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</a:t>
            </a:r>
            <a:r>
              <a:rPr lang="en-US" dirty="0" err="1"/>
              <a:t>f(x</a:t>
            </a:r>
            <a:r>
              <a:rPr lang="en-US" dirty="0"/>
              <a:t>) = </a:t>
            </a:r>
            <a:r>
              <a:rPr lang="en-US" dirty="0" err="1"/>
              <a:t>g(x</a:t>
            </a:r>
            <a:r>
              <a:rPr lang="en-US" dirty="0"/>
              <a:t>)?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Well</a:t>
            </a:r>
            <a:r>
              <a:rPr lang="en-US" dirty="0"/>
              <a:t>, each of these symbols </a:t>
            </a:r>
            <a:r>
              <a:rPr lang="en-US" b="1" dirty="0">
                <a:solidFill>
                  <a:srgbClr val="FF0000"/>
                </a:solidFill>
              </a:rPr>
              <a:t>represents an equation.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/>
              <a:t>How do I solve an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 equation?</a:t>
            </a:r>
          </a:p>
          <a:p>
            <a:pPr lvl="1"/>
            <a:r>
              <a:rPr lang="en-US" dirty="0" smtClean="0"/>
              <a:t>Set </a:t>
            </a:r>
            <a:r>
              <a:rPr lang="en-US" dirty="0"/>
              <a:t>the two equations that we are given </a:t>
            </a:r>
            <a:r>
              <a:rPr lang="en-US" b="1" dirty="0">
                <a:solidFill>
                  <a:srgbClr val="FF0000"/>
                </a:solidFill>
              </a:rPr>
              <a:t>equal to each other</a:t>
            </a:r>
            <a:r>
              <a:rPr lang="en-US" dirty="0"/>
              <a:t>, and </a:t>
            </a:r>
            <a:r>
              <a:rPr lang="en-US" dirty="0" smtClean="0"/>
              <a:t>solve by combining like terms.</a:t>
            </a:r>
          </a:p>
          <a:p>
            <a:r>
              <a:rPr lang="en-US" dirty="0" smtClean="0"/>
              <a:t>What does my answer tell me?</a:t>
            </a:r>
          </a:p>
          <a:p>
            <a:pPr lvl="1"/>
            <a:r>
              <a:rPr lang="en-US" dirty="0" smtClean="0"/>
              <a:t>The answer indicates that when </a:t>
            </a:r>
            <a:r>
              <a:rPr lang="en-US" dirty="0" err="1" smtClean="0"/>
              <a:t>x</a:t>
            </a:r>
            <a:r>
              <a:rPr lang="en-US" dirty="0" smtClean="0"/>
              <a:t> is a solved value, the equations will be equal to each other.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real world application of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)?</a:t>
            </a:r>
          </a:p>
          <a:p>
            <a:pPr lvl="1"/>
            <a:r>
              <a:rPr lang="en-US" dirty="0" smtClean="0"/>
              <a:t>Imagine </a:t>
            </a:r>
            <a:r>
              <a:rPr lang="en-US" dirty="0" err="1" smtClean="0"/>
              <a:t>f(x</a:t>
            </a:r>
            <a:r>
              <a:rPr lang="en-US" dirty="0" smtClean="0"/>
              <a:t>) and </a:t>
            </a:r>
            <a:r>
              <a:rPr lang="en-US" dirty="0" err="1" smtClean="0"/>
              <a:t>g(x</a:t>
            </a:r>
            <a:r>
              <a:rPr lang="en-US" dirty="0" smtClean="0"/>
              <a:t>) are companies. Each company </a:t>
            </a:r>
            <a:r>
              <a:rPr lang="en-US" dirty="0"/>
              <a:t>sells the same </a:t>
            </a:r>
            <a:r>
              <a:rPr lang="en-US" dirty="0" smtClean="0"/>
              <a:t>product (say CDs), </a:t>
            </a:r>
            <a:r>
              <a:rPr lang="en-US" dirty="0"/>
              <a:t>which is represented by </a:t>
            </a:r>
            <a:r>
              <a:rPr lang="en-US" dirty="0" err="1" smtClean="0"/>
              <a:t>x</a:t>
            </a:r>
            <a:r>
              <a:rPr lang="en-US" dirty="0" smtClean="0"/>
              <a:t> at different prices. </a:t>
            </a:r>
          </a:p>
          <a:p>
            <a:pPr lvl="2"/>
            <a:r>
              <a:rPr lang="en-US" dirty="0" err="1" smtClean="0"/>
              <a:t>f</a:t>
            </a:r>
            <a:r>
              <a:rPr lang="en-US" dirty="0" err="1"/>
              <a:t>(x</a:t>
            </a:r>
            <a:r>
              <a:rPr lang="en-US" dirty="0"/>
              <a:t>) formula for profit: 2x + 3</a:t>
            </a:r>
            <a:endParaRPr lang="en-US" sz="2000" dirty="0"/>
          </a:p>
          <a:p>
            <a:pPr lvl="3"/>
            <a:r>
              <a:rPr lang="en-US" dirty="0"/>
              <a:t>This formula says that this company gets $2 for every shoe lace they sell, plus an additional $3 to cover shipping costs.</a:t>
            </a:r>
            <a:endParaRPr lang="en-US" sz="1600" dirty="0"/>
          </a:p>
          <a:p>
            <a:pPr lvl="2"/>
            <a:r>
              <a:rPr lang="en-US" dirty="0" err="1"/>
              <a:t>g(x</a:t>
            </a:r>
            <a:r>
              <a:rPr lang="en-US" dirty="0"/>
              <a:t>) formula for profit: 3x – 1</a:t>
            </a:r>
            <a:r>
              <a:rPr lang="en-US" dirty="0" smtClean="0"/>
              <a:t> </a:t>
            </a:r>
            <a:endParaRPr lang="en-US" sz="2000" dirty="0" smtClean="0"/>
          </a:p>
          <a:p>
            <a:pPr lvl="3"/>
            <a:r>
              <a:rPr lang="en-US" dirty="0" smtClean="0"/>
              <a:t>This </a:t>
            </a:r>
            <a:r>
              <a:rPr lang="en-US" dirty="0"/>
              <a:t>formula says that this company gets $3 for every shoe lace they sell, minus $1 for labor costs.</a:t>
            </a:r>
            <a:r>
              <a:rPr lang="en-US" dirty="0" smtClean="0"/>
              <a:t> </a:t>
            </a:r>
          </a:p>
          <a:p>
            <a:pPr lvl="0"/>
            <a:r>
              <a:rPr lang="en-US" dirty="0"/>
              <a:t>To find out how many shoe laces each company will have sold when the two companies have an equal profit, we set the two equations equal to each other</a:t>
            </a:r>
            <a:r>
              <a:rPr lang="en-US" dirty="0" smtClean="0"/>
              <a:t>.</a:t>
            </a:r>
            <a:endParaRPr lang="en-US" sz="12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b="1" u="sng" dirty="0" smtClean="0"/>
              <a:t>Example 1:</a:t>
            </a:r>
            <a:r>
              <a:rPr lang="en-US" b="1" dirty="0" smtClean="0"/>
              <a:t>    		</a:t>
            </a:r>
            <a:r>
              <a:rPr lang="en-US" dirty="0" smtClean="0"/>
              <a:t>2x + 3= 3x – 1 </a:t>
            </a:r>
          </a:p>
          <a:p>
            <a:pPr marL="342900" lvl="1" indent="-342900">
              <a:buNone/>
            </a:pPr>
            <a:r>
              <a:rPr lang="en-US" sz="2400" dirty="0" smtClean="0"/>
              <a:t>			How many CDs will the companies have to sell to make an 		equal profit?</a:t>
            </a:r>
            <a:endParaRPr lang="en-US" sz="2400" dirty="0" smtClean="0"/>
          </a:p>
          <a:p>
            <a:endParaRPr lang="en-US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b="1" u="sng" dirty="0" smtClean="0"/>
              <a:t>Example 2:</a:t>
            </a:r>
            <a:r>
              <a:rPr lang="en-US" b="1" dirty="0" smtClean="0"/>
              <a:t>    		</a:t>
            </a:r>
          </a:p>
          <a:p>
            <a:pPr marL="342900" lvl="1" indent="-342900">
              <a:buNone/>
            </a:pPr>
            <a:r>
              <a:rPr lang="en-US" b="1" dirty="0"/>
              <a:t>	</a:t>
            </a:r>
            <a:r>
              <a:rPr lang="en-US" dirty="0" smtClean="0"/>
              <a:t>Given:		 </a:t>
            </a:r>
            <a:r>
              <a:rPr lang="en-US" dirty="0" err="1" smtClean="0"/>
              <a:t>f(x</a:t>
            </a:r>
            <a:r>
              <a:rPr lang="en-US" dirty="0" smtClean="0"/>
              <a:t>) = 			&amp;     </a:t>
            </a:r>
            <a:r>
              <a:rPr lang="en-US" dirty="0" err="1" smtClean="0"/>
              <a:t>g(x</a:t>
            </a:r>
            <a:r>
              <a:rPr lang="en-US" dirty="0" smtClean="0"/>
              <a:t>) = </a:t>
            </a:r>
            <a:br>
              <a:rPr lang="en-US" dirty="0" smtClean="0"/>
            </a:br>
            <a:endParaRPr lang="en-US" dirty="0" smtClean="0"/>
          </a:p>
          <a:p>
            <a:pPr marL="342900" lvl="1" indent="-342900">
              <a:buNone/>
            </a:pPr>
            <a:r>
              <a:rPr lang="en-US" dirty="0" smtClean="0"/>
              <a:t>	If </a:t>
            </a:r>
            <a:r>
              <a:rPr lang="en-US" dirty="0" err="1" smtClean="0"/>
              <a:t>f(x</a:t>
            </a:r>
            <a:r>
              <a:rPr lang="en-US" dirty="0" smtClean="0"/>
              <a:t>) = </a:t>
            </a:r>
            <a:r>
              <a:rPr lang="en-US" dirty="0" err="1" smtClean="0"/>
              <a:t>g(x</a:t>
            </a:r>
            <a:r>
              <a:rPr lang="en-US" dirty="0" smtClean="0"/>
              <a:t>), what is the value of </a:t>
            </a:r>
            <a:r>
              <a:rPr lang="en-US" dirty="0" err="1" smtClean="0"/>
              <a:t>x</a:t>
            </a:r>
            <a:r>
              <a:rPr lang="en-US" dirty="0" smtClean="0"/>
              <a:t>?</a:t>
            </a:r>
          </a:p>
          <a:p>
            <a:pPr marL="342900" lvl="1" indent="-342900">
              <a:buNone/>
            </a:pPr>
            <a:endParaRPr lang="en-US" dirty="0" smtClean="0"/>
          </a:p>
          <a:p>
            <a:endParaRPr lang="en-US" b="1" u="sng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29000" y="1295400"/>
          <a:ext cx="609600" cy="1554804"/>
        </p:xfrm>
        <a:graphic>
          <a:graphicData uri="http://schemas.openxmlformats.org/presentationml/2006/ole">
            <p:oleObj spid="_x0000_s29698" name="Equation" r:id="rId3" imgW="127000" imgH="3683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477000" y="1520232"/>
          <a:ext cx="1238250" cy="1329972"/>
        </p:xfrm>
        <a:graphic>
          <a:graphicData uri="http://schemas.openxmlformats.org/presentationml/2006/ole">
            <p:oleObj spid="_x0000_s29699" name="Equation" r:id="rId4" imgW="342900" imgH="368300" progId="Equation.3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2418</Words>
  <Application>Microsoft Macintosh PowerPoint</Application>
  <PresentationFormat>On-screen Show (4:3)</PresentationFormat>
  <Paragraphs>206</Paragraphs>
  <Slides>50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2" baseType="lpstr">
      <vt:lpstr>Office Theme</vt:lpstr>
      <vt:lpstr>Microsoft Equation</vt:lpstr>
      <vt:lpstr>Unit 3, Week 4 </vt:lpstr>
      <vt:lpstr>Do Now – (5 x 2),  (58/2)</vt:lpstr>
      <vt:lpstr>Weekly Agenda </vt:lpstr>
      <vt:lpstr>Today’s Agenda</vt:lpstr>
      <vt:lpstr>Today’s Objective</vt:lpstr>
      <vt:lpstr>f(x) = g(x)</vt:lpstr>
      <vt:lpstr>f(x) = g(x)</vt:lpstr>
      <vt:lpstr>f(x) = g(x)</vt:lpstr>
      <vt:lpstr>f(x) = g(x)</vt:lpstr>
      <vt:lpstr>f(x) = g(x)</vt:lpstr>
      <vt:lpstr>f(x) = g(x)</vt:lpstr>
      <vt:lpstr>f(x) = g(x)</vt:lpstr>
      <vt:lpstr>f(x) = g(x)</vt:lpstr>
      <vt:lpstr>f(x) = g(x)</vt:lpstr>
      <vt:lpstr>f(x) = g(x)</vt:lpstr>
      <vt:lpstr>f(x) = g(x)</vt:lpstr>
      <vt:lpstr>f(x) = g(x)</vt:lpstr>
      <vt:lpstr>f(x) = g(x)</vt:lpstr>
      <vt:lpstr>f(x) = g(x)</vt:lpstr>
      <vt:lpstr>Exit Ticket</vt:lpstr>
      <vt:lpstr>Do Now – (√100),   (15 x 2)</vt:lpstr>
      <vt:lpstr>Today’s Agenda</vt:lpstr>
      <vt:lpstr>Whiteboard Practice Protocol</vt:lpstr>
      <vt:lpstr>Question 1</vt:lpstr>
      <vt:lpstr>Question 2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Question 11</vt:lpstr>
      <vt:lpstr>Question 12</vt:lpstr>
      <vt:lpstr>Question 13</vt:lpstr>
      <vt:lpstr>Question 14</vt:lpstr>
      <vt:lpstr>Question 15</vt:lpstr>
      <vt:lpstr>Question 16</vt:lpstr>
      <vt:lpstr>Question 17</vt:lpstr>
      <vt:lpstr>Question 18</vt:lpstr>
      <vt:lpstr>Question 19</vt:lpstr>
      <vt:lpstr>Question 20</vt:lpstr>
      <vt:lpstr>Exit Ticket</vt:lpstr>
      <vt:lpstr>Do Now – (32 +1),  (62/2)</vt:lpstr>
      <vt:lpstr>Today’s Agenda</vt:lpstr>
      <vt:lpstr>Do Now – (22/2),   (12)</vt:lpstr>
      <vt:lpstr>Today’s Agenda</vt:lpstr>
      <vt:lpstr>Pass the Problem</vt:lpstr>
      <vt:lpstr>Do Now – (√121),  (√4)</vt:lpstr>
    </vt:vector>
  </TitlesOfParts>
  <Company>John Carroll University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Emily Misconish</dc:creator>
  <cp:lastModifiedBy>Emily Misconish</cp:lastModifiedBy>
  <cp:revision>7</cp:revision>
  <dcterms:created xsi:type="dcterms:W3CDTF">2012-10-28T21:05:50Z</dcterms:created>
  <dcterms:modified xsi:type="dcterms:W3CDTF">2012-10-28T23:28:20Z</dcterms:modified>
</cp:coreProperties>
</file>