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0" r:id="rId1"/>
  </p:sldMasterIdLst>
  <p:notesMasterIdLst>
    <p:notesMasterId r:id="rId42"/>
  </p:notesMasterIdLst>
  <p:sldIdLst>
    <p:sldId id="256" r:id="rId2"/>
    <p:sldId id="257"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300" r:id="rId40"/>
    <p:sldId id="301"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5" d="100"/>
          <a:sy n="85" d="100"/>
        </p:scale>
        <p:origin x="-11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C5264-5A61-B84C-8610-C8CD5A14D980}" type="datetimeFigureOut">
              <a:rPr lang="en-US" smtClean="0"/>
              <a:pPr/>
              <a:t>10/9/2012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B106B-83AF-264B-AACE-E9991AE63D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names</a:t>
            </a:r>
            <a:endParaRPr lang="en-US" dirty="0"/>
          </a:p>
        </p:txBody>
      </p:sp>
      <p:sp>
        <p:nvSpPr>
          <p:cNvPr id="4" name="Slide Number Placeholder 3"/>
          <p:cNvSpPr>
            <a:spLocks noGrp="1"/>
          </p:cNvSpPr>
          <p:nvPr>
            <p:ph type="sldNum" sz="quarter" idx="10"/>
          </p:nvPr>
        </p:nvSpPr>
        <p:spPr/>
        <p:txBody>
          <a:bodyPr/>
          <a:lstStyle/>
          <a:p>
            <a:fld id="{39DB106B-83AF-264B-AACE-E9991AE63D15}"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0F78469A-6732-104C-A95F-001EE786E232}" type="datetimeFigureOut">
              <a:rPr lang="en-US" smtClean="0"/>
              <a:pPr/>
              <a:t>10/9/2012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F94E285-444D-4C0C-8BFA-BDB311F86A90}"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78469A-6732-104C-A95F-001EE786E232}"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B269-ACEE-3047-963A-EC54FAC06C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78469A-6732-104C-A95F-001EE786E232}"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B269-ACEE-3047-963A-EC54FAC06CE5}"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F78469A-6732-104C-A95F-001EE786E232}"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1CB269-ACEE-3047-963A-EC54FAC06CE5}"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0F78469A-6732-104C-A95F-001EE786E232}" type="datetimeFigureOut">
              <a:rPr lang="en-US" smtClean="0"/>
              <a:pPr/>
              <a:t>10/9/2012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97EE3FD-0A41-48FF-9850-002E446D12C3}"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78469A-6732-104C-A95F-001EE786E232}"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CB269-ACEE-3047-963A-EC54FAC06CE5}"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78469A-6732-104C-A95F-001EE786E232}" type="datetimeFigureOut">
              <a:rPr lang="en-US" smtClean="0"/>
              <a:pPr/>
              <a:t>10/9/2012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1CB269-ACEE-3047-963A-EC54FAC06CE5}"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78469A-6732-104C-A95F-001EE786E232}" type="datetimeFigureOut">
              <a:rPr lang="en-US" smtClean="0"/>
              <a:pPr/>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1CB269-ACEE-3047-963A-EC54FAC06CE5}"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8469A-6732-104C-A95F-001EE786E232}" type="datetimeFigureOut">
              <a:rPr lang="en-US" smtClean="0"/>
              <a:pPr/>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1CB269-ACEE-3047-963A-EC54FAC06CE5}"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78469A-6732-104C-A95F-001EE786E232}"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CB269-ACEE-3047-963A-EC54FAC06CE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78469A-6732-104C-A95F-001EE786E232}"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1CB269-ACEE-3047-963A-EC54FAC06CE5}"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F78469A-6732-104C-A95F-001EE786E232}" type="datetimeFigureOut">
              <a:rPr lang="en-US" smtClean="0"/>
              <a:pPr/>
              <a:t>10/9/2012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91CB269-ACEE-3047-963A-EC54FAC06CE5}"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HD:Users:Emily:Downloads:Monday.Oct%208.ExitSlip.unitprice1.docx!OLE_LINK1"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OLE_LINK2"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 – Week 1</a:t>
            </a:r>
            <a:endParaRPr lang="en-US" dirty="0"/>
          </a:p>
        </p:txBody>
      </p:sp>
      <p:sp>
        <p:nvSpPr>
          <p:cNvPr id="3" name="Subtitle 2"/>
          <p:cNvSpPr>
            <a:spLocks noGrp="1"/>
          </p:cNvSpPr>
          <p:nvPr>
            <p:ph type="subTitle" idx="1"/>
          </p:nvPr>
        </p:nvSpPr>
        <p:spPr/>
        <p:txBody>
          <a:bodyPr/>
          <a:lstStyle/>
          <a:p>
            <a:r>
              <a:rPr lang="en-US" dirty="0" smtClean="0"/>
              <a:t>Cost Per Unit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Unit</a:t>
            </a:r>
            <a:endParaRPr lang="en-US" dirty="0"/>
          </a:p>
        </p:txBody>
      </p:sp>
      <p:sp>
        <p:nvSpPr>
          <p:cNvPr id="3" name="Content Placeholder 2"/>
          <p:cNvSpPr>
            <a:spLocks noGrp="1"/>
          </p:cNvSpPr>
          <p:nvPr>
            <p:ph sz="quarter" idx="1"/>
          </p:nvPr>
        </p:nvSpPr>
        <p:spPr/>
        <p:txBody>
          <a:bodyPr/>
          <a:lstStyle/>
          <a:p>
            <a:r>
              <a:rPr lang="en-US" b="1" u="sng" dirty="0" smtClean="0"/>
              <a:t>Example 4</a:t>
            </a:r>
            <a:r>
              <a:rPr lang="en-US" dirty="0" smtClean="0"/>
              <a:t>: Mr. Lowe purchases the soccer team 36 pairs of socks. The total, before tax, was $260.28.What is the unit price of the socks?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Unit</a:t>
            </a:r>
            <a:endParaRPr lang="en-US" dirty="0"/>
          </a:p>
        </p:txBody>
      </p:sp>
      <p:sp>
        <p:nvSpPr>
          <p:cNvPr id="3" name="Content Placeholder 2"/>
          <p:cNvSpPr>
            <a:spLocks noGrp="1"/>
          </p:cNvSpPr>
          <p:nvPr>
            <p:ph sz="quarter" idx="1"/>
          </p:nvPr>
        </p:nvSpPr>
        <p:spPr/>
        <p:txBody>
          <a:bodyPr/>
          <a:lstStyle/>
          <a:p>
            <a:r>
              <a:rPr lang="en-US" b="1" u="sng" dirty="0" smtClean="0"/>
              <a:t>Example 5</a:t>
            </a:r>
            <a:r>
              <a:rPr lang="en-US" dirty="0" smtClean="0"/>
              <a:t>: Dr. Brown purchases a case of pens for every teacher. If one case has 100 pens and costs $25.00 what is the unit price of the pens? At this unit price, how much would 150 pens cost?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Unit</a:t>
            </a:r>
            <a:endParaRPr lang="en-US" dirty="0"/>
          </a:p>
        </p:txBody>
      </p:sp>
      <p:sp>
        <p:nvSpPr>
          <p:cNvPr id="3" name="Content Placeholder 2"/>
          <p:cNvSpPr>
            <a:spLocks noGrp="1"/>
          </p:cNvSpPr>
          <p:nvPr>
            <p:ph sz="quarter" idx="1"/>
          </p:nvPr>
        </p:nvSpPr>
        <p:spPr/>
        <p:txBody>
          <a:bodyPr/>
          <a:lstStyle/>
          <a:p>
            <a:r>
              <a:rPr lang="en-US" b="1" u="sng" dirty="0" smtClean="0"/>
              <a:t>Example 6</a:t>
            </a:r>
            <a:r>
              <a:rPr lang="en-US" dirty="0" smtClean="0"/>
              <a:t>: The volleyball team buys a box of snacks for them to eat before the game. They buy a large box of 48 bags of chips for $9.72. What is the cost per bag of chips? At this price, how much would 100 bags of chips cost?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Unit</a:t>
            </a:r>
            <a:endParaRPr lang="en-US" dirty="0"/>
          </a:p>
        </p:txBody>
      </p:sp>
      <p:sp>
        <p:nvSpPr>
          <p:cNvPr id="3" name="Content Placeholder 2"/>
          <p:cNvSpPr>
            <a:spLocks noGrp="1"/>
          </p:cNvSpPr>
          <p:nvPr>
            <p:ph sz="quarter" idx="1"/>
          </p:nvPr>
        </p:nvSpPr>
        <p:spPr/>
        <p:txBody>
          <a:bodyPr/>
          <a:lstStyle/>
          <a:p>
            <a:r>
              <a:rPr lang="en-US" b="1" u="sng" dirty="0" smtClean="0"/>
              <a:t>Example 7</a:t>
            </a:r>
            <a:r>
              <a:rPr lang="en-US" dirty="0" smtClean="0"/>
              <a:t>: Ms. </a:t>
            </a:r>
            <a:r>
              <a:rPr lang="en-US" dirty="0" err="1" smtClean="0"/>
              <a:t>Misconish</a:t>
            </a:r>
            <a:r>
              <a:rPr lang="en-US" dirty="0" smtClean="0"/>
              <a:t> buys pizza for her class to celebrate homecoming week. She buys 15 pizzas with a total of 120 slices for a total of $135.00. What is the cost per piece of pizza? At this unit price, how much would 160 slices cost?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Unit</a:t>
            </a:r>
            <a:endParaRPr lang="en-US" dirty="0"/>
          </a:p>
        </p:txBody>
      </p:sp>
      <p:sp>
        <p:nvSpPr>
          <p:cNvPr id="3" name="Content Placeholder 2"/>
          <p:cNvSpPr>
            <a:spLocks noGrp="1"/>
          </p:cNvSpPr>
          <p:nvPr>
            <p:ph sz="quarter" idx="1"/>
          </p:nvPr>
        </p:nvSpPr>
        <p:spPr/>
        <p:txBody>
          <a:bodyPr/>
          <a:lstStyle/>
          <a:p>
            <a:r>
              <a:rPr lang="en-US" b="1" u="sng" dirty="0" smtClean="0"/>
              <a:t>Example 8</a:t>
            </a:r>
            <a:r>
              <a:rPr lang="en-US" dirty="0" smtClean="0"/>
              <a:t>: Ms. </a:t>
            </a:r>
            <a:r>
              <a:rPr lang="en-US" dirty="0" err="1" smtClean="0"/>
              <a:t>Misconish</a:t>
            </a:r>
            <a:r>
              <a:rPr lang="en-US" dirty="0" smtClean="0"/>
              <a:t> bought a box of Student of the Week pencils. There were 180 pencils in the box and it cost her $35.50. What was the cost per pencil? At this unit price, how much would 250 pencils cost?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Buy</a:t>
            </a:r>
            <a:endParaRPr lang="en-US" dirty="0"/>
          </a:p>
        </p:txBody>
      </p:sp>
      <p:sp>
        <p:nvSpPr>
          <p:cNvPr id="3" name="Content Placeholder 2"/>
          <p:cNvSpPr>
            <a:spLocks noGrp="1"/>
          </p:cNvSpPr>
          <p:nvPr>
            <p:ph sz="quarter" idx="1"/>
          </p:nvPr>
        </p:nvSpPr>
        <p:spPr/>
        <p:txBody>
          <a:bodyPr/>
          <a:lstStyle/>
          <a:p>
            <a:r>
              <a:rPr lang="en-US" b="1" u="sng" dirty="0" smtClean="0"/>
              <a:t>Example 9</a:t>
            </a:r>
            <a:r>
              <a:rPr lang="en-US" dirty="0" smtClean="0"/>
              <a:t>: The girls track team is buying soda for all the runners. They're on a budget and want to spend as little money as possible. Which size has the best price per fluid ounce? </a:t>
            </a:r>
          </a:p>
          <a:p>
            <a:pPr>
              <a:buNone/>
            </a:pPr>
            <a:endParaRPr lang="en-US" dirty="0"/>
          </a:p>
        </p:txBody>
      </p:sp>
      <p:graphicFrame>
        <p:nvGraphicFramePr>
          <p:cNvPr id="4" name="Table 3"/>
          <p:cNvGraphicFramePr>
            <a:graphicFrameLocks noGrp="1"/>
          </p:cNvGraphicFramePr>
          <p:nvPr/>
        </p:nvGraphicFramePr>
        <p:xfrm>
          <a:off x="6629400" y="2504440"/>
          <a:ext cx="2057400" cy="1849120"/>
        </p:xfrm>
        <a:graphic>
          <a:graphicData uri="http://schemas.openxmlformats.org/drawingml/2006/table">
            <a:tbl>
              <a:tblPr firstRow="1" bandRow="1">
                <a:tableStyleId>{5940675A-B579-460E-94D1-54222C63F5DA}</a:tableStyleId>
              </a:tblPr>
              <a:tblGrid>
                <a:gridCol w="1028700"/>
                <a:gridCol w="1028700"/>
              </a:tblGrid>
              <a:tr h="0">
                <a:tc>
                  <a:txBody>
                    <a:bodyPr/>
                    <a:lstStyle/>
                    <a:p>
                      <a:pPr algn="ctr"/>
                      <a:r>
                        <a:rPr lang="en-US" b="1" dirty="0" smtClean="0"/>
                        <a:t>Size</a:t>
                      </a:r>
                      <a:endParaRPr lang="en-US" b="1" dirty="0"/>
                    </a:p>
                  </a:txBody>
                  <a:tcPr/>
                </a:tc>
                <a:tc>
                  <a:txBody>
                    <a:bodyPr/>
                    <a:lstStyle/>
                    <a:p>
                      <a:pPr algn="ctr"/>
                      <a:r>
                        <a:rPr lang="en-US" b="1" dirty="0" smtClean="0"/>
                        <a:t>Cost</a:t>
                      </a:r>
                      <a:endParaRPr lang="en-US" b="1" dirty="0"/>
                    </a:p>
                  </a:txBody>
                  <a:tcPr/>
                </a:tc>
              </a:tr>
              <a:tr h="370840">
                <a:tc>
                  <a:txBody>
                    <a:bodyPr/>
                    <a:lstStyle/>
                    <a:p>
                      <a:r>
                        <a:rPr lang="en-US" dirty="0" smtClean="0"/>
                        <a:t>6</a:t>
                      </a:r>
                      <a:endParaRPr lang="en-US" dirty="0"/>
                    </a:p>
                  </a:txBody>
                  <a:tcPr/>
                </a:tc>
                <a:tc>
                  <a:txBody>
                    <a:bodyPr/>
                    <a:lstStyle/>
                    <a:p>
                      <a:r>
                        <a:rPr lang="en-US" dirty="0" smtClean="0"/>
                        <a:t>$2.64</a:t>
                      </a:r>
                      <a:endParaRPr lang="en-US" dirty="0"/>
                    </a:p>
                  </a:txBody>
                  <a:tcPr/>
                </a:tc>
              </a:tr>
              <a:tr h="370840">
                <a:tc>
                  <a:txBody>
                    <a:bodyPr/>
                    <a:lstStyle/>
                    <a:p>
                      <a:r>
                        <a:rPr lang="en-US" dirty="0" smtClean="0"/>
                        <a:t>12</a:t>
                      </a:r>
                      <a:endParaRPr lang="en-US" dirty="0"/>
                    </a:p>
                  </a:txBody>
                  <a:tcPr/>
                </a:tc>
                <a:tc>
                  <a:txBody>
                    <a:bodyPr/>
                    <a:lstStyle/>
                    <a:p>
                      <a:r>
                        <a:rPr lang="en-US" dirty="0" smtClean="0"/>
                        <a:t>$5.76</a:t>
                      </a:r>
                      <a:endParaRPr lang="en-US" dirty="0"/>
                    </a:p>
                  </a:txBody>
                  <a:tcPr/>
                </a:tc>
              </a:tr>
              <a:tr h="370840">
                <a:tc>
                  <a:txBody>
                    <a:bodyPr/>
                    <a:lstStyle/>
                    <a:p>
                      <a:r>
                        <a:rPr lang="en-US" dirty="0" smtClean="0"/>
                        <a:t>18</a:t>
                      </a:r>
                      <a:endParaRPr lang="en-US" dirty="0"/>
                    </a:p>
                  </a:txBody>
                  <a:tcPr/>
                </a:tc>
                <a:tc>
                  <a:txBody>
                    <a:bodyPr/>
                    <a:lstStyle/>
                    <a:p>
                      <a:r>
                        <a:rPr lang="en-US" dirty="0" smtClean="0"/>
                        <a:t>$10.24</a:t>
                      </a:r>
                      <a:endParaRPr lang="en-US" dirty="0"/>
                    </a:p>
                  </a:txBody>
                  <a:tcPr/>
                </a:tc>
              </a:tr>
              <a:tr h="370840">
                <a:tc>
                  <a:txBody>
                    <a:bodyPr/>
                    <a:lstStyle/>
                    <a:p>
                      <a:r>
                        <a:rPr lang="en-US" dirty="0" smtClean="0"/>
                        <a:t>24</a:t>
                      </a:r>
                      <a:endParaRPr lang="en-US" dirty="0"/>
                    </a:p>
                  </a:txBody>
                  <a:tcPr/>
                </a:tc>
                <a:tc>
                  <a:txBody>
                    <a:bodyPr/>
                    <a:lstStyle/>
                    <a:p>
                      <a:r>
                        <a:rPr lang="en-US" dirty="0" smtClean="0"/>
                        <a:t>$19.20</a:t>
                      </a:r>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Buy</a:t>
            </a:r>
            <a:endParaRPr lang="en-US" dirty="0"/>
          </a:p>
        </p:txBody>
      </p:sp>
      <p:sp>
        <p:nvSpPr>
          <p:cNvPr id="3" name="Content Placeholder 2"/>
          <p:cNvSpPr>
            <a:spLocks noGrp="1"/>
          </p:cNvSpPr>
          <p:nvPr>
            <p:ph sz="quarter" idx="1"/>
          </p:nvPr>
        </p:nvSpPr>
        <p:spPr/>
        <p:txBody>
          <a:bodyPr/>
          <a:lstStyle/>
          <a:p>
            <a:r>
              <a:rPr lang="en-US" b="1" u="sng" dirty="0" smtClean="0"/>
              <a:t>Example 10</a:t>
            </a:r>
            <a:r>
              <a:rPr lang="en-US" dirty="0" smtClean="0"/>
              <a:t>: The 8</a:t>
            </a:r>
            <a:r>
              <a:rPr lang="en-US" baseline="30000" dirty="0" smtClean="0"/>
              <a:t>th</a:t>
            </a:r>
            <a:r>
              <a:rPr lang="en-US" dirty="0" smtClean="0"/>
              <a:t> graders are going on their class trip to Chicago and are wondering how long they should go. The table lists the price for days at the hotel. How long should the grade go if they want to spend the least amount of money?</a:t>
            </a:r>
          </a:p>
          <a:p>
            <a:pPr>
              <a:buNone/>
            </a:pPr>
            <a:endParaRPr lang="en-US" dirty="0"/>
          </a:p>
        </p:txBody>
      </p:sp>
      <p:graphicFrame>
        <p:nvGraphicFramePr>
          <p:cNvPr id="5" name="Table 4"/>
          <p:cNvGraphicFramePr>
            <a:graphicFrameLocks noGrp="1"/>
          </p:cNvGraphicFramePr>
          <p:nvPr/>
        </p:nvGraphicFramePr>
        <p:xfrm>
          <a:off x="6629400" y="2971800"/>
          <a:ext cx="2057400" cy="1828800"/>
        </p:xfrm>
        <a:graphic>
          <a:graphicData uri="http://schemas.openxmlformats.org/drawingml/2006/table">
            <a:tbl>
              <a:tblPr firstRow="1" bandRow="1">
                <a:tableStyleId>{5940675A-B579-460E-94D1-54222C63F5DA}</a:tableStyleId>
              </a:tblPr>
              <a:tblGrid>
                <a:gridCol w="1028700"/>
                <a:gridCol w="1028700"/>
              </a:tblGrid>
              <a:tr h="0">
                <a:tc>
                  <a:txBody>
                    <a:bodyPr/>
                    <a:lstStyle/>
                    <a:p>
                      <a:pPr algn="ctr"/>
                      <a:r>
                        <a:rPr lang="en-US" b="1" dirty="0" smtClean="0"/>
                        <a:t>Days</a:t>
                      </a:r>
                      <a:endParaRPr lang="en-US" b="1" dirty="0"/>
                    </a:p>
                  </a:txBody>
                  <a:tcPr/>
                </a:tc>
                <a:tc>
                  <a:txBody>
                    <a:bodyPr/>
                    <a:lstStyle/>
                    <a:p>
                      <a:pPr algn="ctr"/>
                      <a:r>
                        <a:rPr lang="en-US" b="1" dirty="0" smtClean="0"/>
                        <a:t>Cost</a:t>
                      </a:r>
                      <a:endParaRPr lang="en-US" b="1" dirty="0"/>
                    </a:p>
                  </a:txBody>
                  <a:tcPr/>
                </a:tc>
              </a:tr>
              <a:tr h="0">
                <a:tc>
                  <a:txBody>
                    <a:bodyPr/>
                    <a:lstStyle/>
                    <a:p>
                      <a:r>
                        <a:rPr lang="en-US" dirty="0" smtClean="0"/>
                        <a:t>4</a:t>
                      </a:r>
                      <a:endParaRPr lang="en-US" dirty="0"/>
                    </a:p>
                  </a:txBody>
                  <a:tcPr/>
                </a:tc>
                <a:tc>
                  <a:txBody>
                    <a:bodyPr/>
                    <a:lstStyle/>
                    <a:p>
                      <a:r>
                        <a:rPr lang="en-US" dirty="0" smtClean="0"/>
                        <a:t>$730</a:t>
                      </a:r>
                      <a:endParaRPr lang="en-US" dirty="0"/>
                    </a:p>
                  </a:txBody>
                  <a:tcPr/>
                </a:tc>
              </a:tr>
              <a:tr h="0">
                <a:tc>
                  <a:txBody>
                    <a:bodyPr/>
                    <a:lstStyle/>
                    <a:p>
                      <a:r>
                        <a:rPr lang="en-US" dirty="0" smtClean="0"/>
                        <a:t>8</a:t>
                      </a:r>
                      <a:endParaRPr lang="en-US" dirty="0"/>
                    </a:p>
                  </a:txBody>
                  <a:tcPr/>
                </a:tc>
                <a:tc>
                  <a:txBody>
                    <a:bodyPr/>
                    <a:lstStyle/>
                    <a:p>
                      <a:r>
                        <a:rPr lang="en-US" dirty="0" smtClean="0"/>
                        <a:t>$1,420</a:t>
                      </a:r>
                      <a:endParaRPr lang="en-US" dirty="0"/>
                    </a:p>
                  </a:txBody>
                  <a:tcPr/>
                </a:tc>
              </a:tr>
              <a:tr h="0">
                <a:tc>
                  <a:txBody>
                    <a:bodyPr/>
                    <a:lstStyle/>
                    <a:p>
                      <a:r>
                        <a:rPr lang="en-US" dirty="0" smtClean="0"/>
                        <a:t>12</a:t>
                      </a:r>
                      <a:endParaRPr lang="en-US" dirty="0"/>
                    </a:p>
                  </a:txBody>
                  <a:tcPr/>
                </a:tc>
                <a:tc>
                  <a:txBody>
                    <a:bodyPr/>
                    <a:lstStyle/>
                    <a:p>
                      <a:r>
                        <a:rPr lang="en-US" dirty="0" smtClean="0"/>
                        <a:t>$1,900</a:t>
                      </a:r>
                      <a:endParaRPr lang="en-US" dirty="0"/>
                    </a:p>
                  </a:txBody>
                  <a:tcPr/>
                </a:tc>
              </a:tr>
              <a:tr h="0">
                <a:tc>
                  <a:txBody>
                    <a:bodyPr/>
                    <a:lstStyle/>
                    <a:p>
                      <a:r>
                        <a:rPr lang="en-US" dirty="0" smtClean="0"/>
                        <a:t>19</a:t>
                      </a:r>
                      <a:endParaRPr lang="en-US" dirty="0"/>
                    </a:p>
                  </a:txBody>
                  <a:tcPr/>
                </a:tc>
                <a:tc>
                  <a:txBody>
                    <a:bodyPr/>
                    <a:lstStyle/>
                    <a:p>
                      <a:r>
                        <a:rPr lang="en-US" dirty="0" smtClean="0"/>
                        <a:t>$3,055</a:t>
                      </a:r>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Buy</a:t>
            </a:r>
            <a:endParaRPr lang="en-US" dirty="0"/>
          </a:p>
        </p:txBody>
      </p:sp>
      <p:sp>
        <p:nvSpPr>
          <p:cNvPr id="3" name="Content Placeholder 2"/>
          <p:cNvSpPr>
            <a:spLocks noGrp="1"/>
          </p:cNvSpPr>
          <p:nvPr>
            <p:ph sz="quarter" idx="1"/>
          </p:nvPr>
        </p:nvSpPr>
        <p:spPr/>
        <p:txBody>
          <a:bodyPr/>
          <a:lstStyle/>
          <a:p>
            <a:r>
              <a:rPr lang="en-US" b="1" u="sng" dirty="0" smtClean="0"/>
              <a:t>Example 11</a:t>
            </a:r>
            <a:r>
              <a:rPr lang="en-US" dirty="0" smtClean="0"/>
              <a:t>: </a:t>
            </a:r>
            <a:r>
              <a:rPr lang="en-US" dirty="0" err="1" smtClean="0"/>
              <a:t>Ceirsten</a:t>
            </a:r>
            <a:r>
              <a:rPr lang="en-US" dirty="0" smtClean="0"/>
              <a:t> compared the price of cookies at four different stores. Which store sells the cookies at the lowest price per cookie? </a:t>
            </a:r>
          </a:p>
          <a:p>
            <a:pPr lvl="1"/>
            <a:r>
              <a:rPr lang="en-US" dirty="0" smtClean="0"/>
              <a:t>Store A sells 200 cookies for $14.00.</a:t>
            </a:r>
          </a:p>
          <a:p>
            <a:pPr lvl="1"/>
            <a:r>
              <a:rPr lang="en-US" dirty="0" smtClean="0"/>
              <a:t>Store B sells 230 cookies for $20.70.</a:t>
            </a:r>
          </a:p>
          <a:p>
            <a:pPr lvl="1"/>
            <a:r>
              <a:rPr lang="en-US" dirty="0" smtClean="0"/>
              <a:t>Store C sells 270 cookies for $27.00.</a:t>
            </a:r>
          </a:p>
          <a:p>
            <a:pPr lvl="1"/>
            <a:r>
              <a:rPr lang="en-US" dirty="0" smtClean="0"/>
              <a:t>Store D sells 280 cookies for $22.40.</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Buy</a:t>
            </a:r>
            <a:endParaRPr lang="en-US" dirty="0"/>
          </a:p>
        </p:txBody>
      </p:sp>
      <p:sp>
        <p:nvSpPr>
          <p:cNvPr id="3" name="Content Placeholder 2"/>
          <p:cNvSpPr>
            <a:spLocks noGrp="1"/>
          </p:cNvSpPr>
          <p:nvPr>
            <p:ph sz="quarter" idx="1"/>
          </p:nvPr>
        </p:nvSpPr>
        <p:spPr/>
        <p:txBody>
          <a:bodyPr/>
          <a:lstStyle/>
          <a:p>
            <a:r>
              <a:rPr lang="en-US" b="1" u="sng" dirty="0" smtClean="0"/>
              <a:t>Example 12</a:t>
            </a:r>
            <a:r>
              <a:rPr lang="en-US" dirty="0" smtClean="0"/>
              <a:t>:Ms. </a:t>
            </a:r>
            <a:r>
              <a:rPr lang="en-US" dirty="0" err="1" smtClean="0"/>
              <a:t>Jeems</a:t>
            </a:r>
            <a:r>
              <a:rPr lang="en-US" dirty="0" smtClean="0"/>
              <a:t> is buying detergent so the sports uniforms can be washed. The table shows the prices for the following varieties. Which size has the cheapest price per ounce?</a:t>
            </a:r>
          </a:p>
        </p:txBody>
      </p:sp>
      <p:graphicFrame>
        <p:nvGraphicFramePr>
          <p:cNvPr id="4" name="Table 3"/>
          <p:cNvGraphicFramePr>
            <a:graphicFrameLocks noGrp="1"/>
          </p:cNvGraphicFramePr>
          <p:nvPr/>
        </p:nvGraphicFramePr>
        <p:xfrm>
          <a:off x="6629400" y="2743200"/>
          <a:ext cx="2057400" cy="1849120"/>
        </p:xfrm>
        <a:graphic>
          <a:graphicData uri="http://schemas.openxmlformats.org/drawingml/2006/table">
            <a:tbl>
              <a:tblPr firstRow="1" bandRow="1">
                <a:tableStyleId>{5940675A-B579-460E-94D1-54222C63F5DA}</a:tableStyleId>
              </a:tblPr>
              <a:tblGrid>
                <a:gridCol w="1028700"/>
                <a:gridCol w="1028700"/>
              </a:tblGrid>
              <a:tr h="152400">
                <a:tc>
                  <a:txBody>
                    <a:bodyPr/>
                    <a:lstStyle/>
                    <a:p>
                      <a:pPr algn="ctr"/>
                      <a:r>
                        <a:rPr lang="en-US" b="1" dirty="0" smtClean="0"/>
                        <a:t>Size</a:t>
                      </a:r>
                      <a:endParaRPr lang="en-US" b="1" dirty="0"/>
                    </a:p>
                  </a:txBody>
                  <a:tcPr/>
                </a:tc>
                <a:tc>
                  <a:txBody>
                    <a:bodyPr/>
                    <a:lstStyle/>
                    <a:p>
                      <a:pPr algn="ctr"/>
                      <a:r>
                        <a:rPr lang="en-US" b="1" dirty="0" smtClean="0"/>
                        <a:t>Cost</a:t>
                      </a:r>
                      <a:endParaRPr lang="en-US" b="1" dirty="0"/>
                    </a:p>
                  </a:txBody>
                  <a:tcPr/>
                </a:tc>
              </a:tr>
              <a:tr h="370840">
                <a:tc>
                  <a:txBody>
                    <a:bodyPr/>
                    <a:lstStyle/>
                    <a:p>
                      <a:r>
                        <a:rPr lang="en-US" dirty="0" smtClean="0"/>
                        <a:t>5</a:t>
                      </a:r>
                      <a:r>
                        <a:rPr lang="en-US" baseline="0" dirty="0" smtClean="0"/>
                        <a:t> lb</a:t>
                      </a:r>
                      <a:endParaRPr lang="en-US" dirty="0"/>
                    </a:p>
                  </a:txBody>
                  <a:tcPr/>
                </a:tc>
                <a:tc>
                  <a:txBody>
                    <a:bodyPr/>
                    <a:lstStyle/>
                    <a:p>
                      <a:r>
                        <a:rPr lang="en-US" dirty="0" smtClean="0"/>
                        <a:t>$6.50</a:t>
                      </a:r>
                      <a:endParaRPr lang="en-US" dirty="0"/>
                    </a:p>
                  </a:txBody>
                  <a:tcPr/>
                </a:tc>
              </a:tr>
              <a:tr h="370840">
                <a:tc>
                  <a:txBody>
                    <a:bodyPr/>
                    <a:lstStyle/>
                    <a:p>
                      <a:r>
                        <a:rPr lang="en-US" dirty="0" smtClean="0"/>
                        <a:t>10</a:t>
                      </a:r>
                      <a:r>
                        <a:rPr lang="en-US" baseline="0" dirty="0" smtClean="0"/>
                        <a:t> lb</a:t>
                      </a:r>
                      <a:endParaRPr lang="en-US" dirty="0"/>
                    </a:p>
                  </a:txBody>
                  <a:tcPr/>
                </a:tc>
                <a:tc>
                  <a:txBody>
                    <a:bodyPr/>
                    <a:lstStyle/>
                    <a:p>
                      <a:r>
                        <a:rPr lang="en-US" dirty="0" smtClean="0"/>
                        <a:t>$12.75</a:t>
                      </a:r>
                      <a:endParaRPr lang="en-US" dirty="0"/>
                    </a:p>
                  </a:txBody>
                  <a:tcPr/>
                </a:tc>
              </a:tr>
              <a:tr h="370840">
                <a:tc>
                  <a:txBody>
                    <a:bodyPr/>
                    <a:lstStyle/>
                    <a:p>
                      <a:r>
                        <a:rPr lang="en-US" dirty="0" smtClean="0"/>
                        <a:t>25</a:t>
                      </a:r>
                      <a:r>
                        <a:rPr lang="en-US" baseline="0" dirty="0" smtClean="0"/>
                        <a:t> lb</a:t>
                      </a:r>
                      <a:endParaRPr lang="en-US" dirty="0"/>
                    </a:p>
                  </a:txBody>
                  <a:tcPr/>
                </a:tc>
                <a:tc>
                  <a:txBody>
                    <a:bodyPr/>
                    <a:lstStyle/>
                    <a:p>
                      <a:r>
                        <a:rPr lang="en-US" dirty="0" smtClean="0"/>
                        <a:t>$31.25</a:t>
                      </a:r>
                      <a:endParaRPr lang="en-US" dirty="0"/>
                    </a:p>
                  </a:txBody>
                  <a:tcPr/>
                </a:tc>
              </a:tr>
              <a:tr h="370840">
                <a:tc>
                  <a:txBody>
                    <a:bodyPr/>
                    <a:lstStyle/>
                    <a:p>
                      <a:r>
                        <a:rPr lang="en-US" dirty="0" smtClean="0"/>
                        <a:t>50</a:t>
                      </a:r>
                      <a:r>
                        <a:rPr lang="en-US" baseline="0" dirty="0" smtClean="0"/>
                        <a:t> lb</a:t>
                      </a:r>
                      <a:endParaRPr lang="en-US" dirty="0"/>
                    </a:p>
                  </a:txBody>
                  <a:tcPr/>
                </a:tc>
                <a:tc>
                  <a:txBody>
                    <a:bodyPr/>
                    <a:lstStyle/>
                    <a:p>
                      <a:r>
                        <a:rPr lang="en-US" dirty="0" smtClean="0"/>
                        <a:t>$60.50</a:t>
                      </a:r>
                      <a:endParaRPr 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Buy</a:t>
            </a:r>
            <a:endParaRPr lang="en-US" dirty="0"/>
          </a:p>
        </p:txBody>
      </p:sp>
      <p:sp>
        <p:nvSpPr>
          <p:cNvPr id="3" name="Content Placeholder 2"/>
          <p:cNvSpPr>
            <a:spLocks noGrp="1"/>
          </p:cNvSpPr>
          <p:nvPr>
            <p:ph sz="quarter" idx="1"/>
          </p:nvPr>
        </p:nvSpPr>
        <p:spPr/>
        <p:txBody>
          <a:bodyPr/>
          <a:lstStyle/>
          <a:p>
            <a:r>
              <a:rPr lang="en-US" b="1" u="sng" dirty="0" smtClean="0"/>
              <a:t>Example 13</a:t>
            </a:r>
            <a:r>
              <a:rPr lang="en-US" dirty="0" smtClean="0"/>
              <a:t>: Ms. Middleton is buying the cheerleaders new uniforms. Which store has the best buy for the uniforms? </a:t>
            </a:r>
          </a:p>
          <a:p>
            <a:pPr lvl="1"/>
            <a:r>
              <a:rPr lang="en-US" dirty="0" smtClean="0"/>
              <a:t>Store A sells 15 uniforms for $389.85</a:t>
            </a:r>
          </a:p>
          <a:p>
            <a:pPr lvl="1"/>
            <a:r>
              <a:rPr lang="en-US" dirty="0" smtClean="0"/>
              <a:t>Store B sells 10 uniforms for a total $300.00</a:t>
            </a:r>
          </a:p>
          <a:p>
            <a:pPr lvl="1"/>
            <a:r>
              <a:rPr lang="en-US" dirty="0" smtClean="0"/>
              <a:t>Store C sells uniforms $32.00 per uniform.</a:t>
            </a:r>
          </a:p>
          <a:p>
            <a:pPr lvl="1"/>
            <a:r>
              <a:rPr lang="en-US" dirty="0" smtClean="0"/>
              <a:t>Store D sells 2 uniforms for a total of $58.00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 5 </a:t>
            </a:r>
            <a:r>
              <a:rPr lang="en-US" dirty="0" err="1" smtClean="0"/>
              <a:t>x</a:t>
            </a:r>
            <a:r>
              <a:rPr lang="en-US" dirty="0" smtClean="0"/>
              <a:t> 2, 2</a:t>
            </a:r>
            <a:r>
              <a:rPr lang="en-US" baseline="30000" dirty="0" smtClean="0"/>
              <a:t>3</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Please pick up your guided notes and respond to the following SILENTLY &amp; INDEPENDENTLY:</a:t>
            </a:r>
          </a:p>
          <a:p>
            <a:pPr marL="514350" indent="-514350">
              <a:buFont typeface="+mj-lt"/>
              <a:buAutoNum type="arabicPeriod"/>
            </a:pPr>
            <a:r>
              <a:rPr lang="en-US" dirty="0" smtClean="0"/>
              <a:t>What did you do to prepare for your test. </a:t>
            </a:r>
            <a:r>
              <a:rPr lang="en-US" b="1" dirty="0" smtClean="0"/>
              <a:t>BE SPECIFIC.</a:t>
            </a:r>
          </a:p>
          <a:p>
            <a:pPr marL="514350" indent="-514350">
              <a:buFont typeface="+mj-lt"/>
              <a:buAutoNum type="arabicPeriod"/>
            </a:pPr>
            <a:r>
              <a:rPr lang="en-US" dirty="0" smtClean="0"/>
              <a:t>How much time did you spend preparing for your test?</a:t>
            </a:r>
          </a:p>
          <a:p>
            <a:pPr marL="514350" indent="-514350">
              <a:buFont typeface="+mj-lt"/>
              <a:buAutoNum type="arabicPeriod"/>
            </a:pPr>
            <a:r>
              <a:rPr lang="en-US" dirty="0" smtClean="0"/>
              <a:t>What could you have done better to prepare for you test? </a:t>
            </a:r>
            <a:r>
              <a:rPr lang="en-US" b="1" dirty="0" smtClean="0"/>
              <a:t>BE SPECIFIC.</a:t>
            </a:r>
          </a:p>
          <a:p>
            <a:pPr marL="514350" indent="-514350">
              <a:buFont typeface="+mj-lt"/>
              <a:buAutoNum type="arabicPeriod"/>
            </a:pPr>
            <a:r>
              <a:rPr lang="en-US" dirty="0" smtClean="0"/>
              <a:t>How do you think you did on your test?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Buy</a:t>
            </a:r>
            <a:endParaRPr lang="en-US" dirty="0"/>
          </a:p>
        </p:txBody>
      </p:sp>
      <p:sp>
        <p:nvSpPr>
          <p:cNvPr id="3" name="Content Placeholder 2"/>
          <p:cNvSpPr>
            <a:spLocks noGrp="1"/>
          </p:cNvSpPr>
          <p:nvPr>
            <p:ph sz="quarter" idx="1"/>
          </p:nvPr>
        </p:nvSpPr>
        <p:spPr/>
        <p:txBody>
          <a:bodyPr/>
          <a:lstStyle/>
          <a:p>
            <a:r>
              <a:rPr lang="en-US" b="1" u="sng" dirty="0" smtClean="0"/>
              <a:t>Example 14</a:t>
            </a:r>
            <a:r>
              <a:rPr lang="en-US" dirty="0" smtClean="0"/>
              <a:t>: Kroger has the following sales going on for bottles of water. What brand is the best buy?</a:t>
            </a:r>
          </a:p>
          <a:p>
            <a:pPr lvl="1"/>
            <a:r>
              <a:rPr lang="en-US" dirty="0" smtClean="0"/>
              <a:t>24 pack of </a:t>
            </a:r>
            <a:r>
              <a:rPr lang="en-US" dirty="0" err="1" smtClean="0"/>
              <a:t>Dasani</a:t>
            </a:r>
            <a:r>
              <a:rPr lang="en-US" dirty="0" smtClean="0"/>
              <a:t> for $4.08</a:t>
            </a:r>
          </a:p>
          <a:p>
            <a:pPr lvl="1"/>
            <a:r>
              <a:rPr lang="en-US" dirty="0" smtClean="0"/>
              <a:t>30 pack of </a:t>
            </a:r>
            <a:r>
              <a:rPr lang="en-US" dirty="0" err="1" smtClean="0"/>
              <a:t>SmartWater</a:t>
            </a:r>
            <a:r>
              <a:rPr lang="en-US" dirty="0" smtClean="0"/>
              <a:t> for $6.30</a:t>
            </a:r>
          </a:p>
          <a:p>
            <a:pPr lvl="1"/>
            <a:r>
              <a:rPr lang="en-US" dirty="0" smtClean="0"/>
              <a:t>24 pack of </a:t>
            </a:r>
            <a:r>
              <a:rPr lang="en-US" dirty="0" err="1" smtClean="0"/>
              <a:t>Aquafina</a:t>
            </a:r>
            <a:r>
              <a:rPr lang="en-US" dirty="0" smtClean="0"/>
              <a:t> for $3.840</a:t>
            </a:r>
          </a:p>
          <a:p>
            <a:pPr lvl="1"/>
            <a:r>
              <a:rPr lang="en-US" dirty="0" smtClean="0"/>
              <a:t>12 pack of Target Brand for $3.00</a:t>
            </a:r>
          </a:p>
          <a:p>
            <a:r>
              <a:rPr lang="en-US"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Buy</a:t>
            </a:r>
            <a:endParaRPr lang="en-US" dirty="0"/>
          </a:p>
        </p:txBody>
      </p:sp>
      <p:sp>
        <p:nvSpPr>
          <p:cNvPr id="3" name="Content Placeholder 2"/>
          <p:cNvSpPr>
            <a:spLocks noGrp="1"/>
          </p:cNvSpPr>
          <p:nvPr>
            <p:ph sz="quarter" idx="1"/>
          </p:nvPr>
        </p:nvSpPr>
        <p:spPr/>
        <p:txBody>
          <a:bodyPr/>
          <a:lstStyle/>
          <a:p>
            <a:r>
              <a:rPr lang="en-US" b="1" u="sng" dirty="0" smtClean="0"/>
              <a:t>Example 15</a:t>
            </a:r>
            <a:r>
              <a:rPr lang="en-US" dirty="0" smtClean="0"/>
              <a:t>: Carlos and his family are grocery shopping. They are deciding the best place to purchase fruit, They check prices at four different stores. Which store offers the best price per pound for apples?</a:t>
            </a:r>
          </a:p>
          <a:p>
            <a:pPr lvl="1"/>
            <a:r>
              <a:rPr lang="en-US" dirty="0" smtClean="0"/>
              <a:t>Kroger: 5 lbs of apples for $13.80.</a:t>
            </a:r>
          </a:p>
          <a:p>
            <a:pPr lvl="1"/>
            <a:r>
              <a:rPr lang="en-US" dirty="0" smtClean="0"/>
              <a:t>Target: 7 lbs of apples for $18.13.</a:t>
            </a:r>
          </a:p>
          <a:p>
            <a:pPr lvl="1"/>
            <a:r>
              <a:rPr lang="en-US" dirty="0" err="1" smtClean="0"/>
              <a:t>Walmart</a:t>
            </a:r>
            <a:r>
              <a:rPr lang="en-US" dirty="0" smtClean="0"/>
              <a:t>: 3 lbs of apples for $9.15.</a:t>
            </a:r>
          </a:p>
          <a:p>
            <a:pPr lvl="1"/>
            <a:r>
              <a:rPr lang="en-US" dirty="0" err="1" smtClean="0"/>
              <a:t>Piggly</a:t>
            </a:r>
            <a:r>
              <a:rPr lang="en-US" dirty="0" smtClean="0"/>
              <a:t> Wiggly: 10 lbs of apples for $26.50.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Best Buy</a:t>
            </a:r>
            <a:endParaRPr lang="en-US" dirty="0"/>
          </a:p>
        </p:txBody>
      </p:sp>
      <p:sp>
        <p:nvSpPr>
          <p:cNvPr id="3" name="Content Placeholder 2"/>
          <p:cNvSpPr>
            <a:spLocks noGrp="1"/>
          </p:cNvSpPr>
          <p:nvPr>
            <p:ph sz="quarter" idx="1"/>
          </p:nvPr>
        </p:nvSpPr>
        <p:spPr/>
        <p:txBody>
          <a:bodyPr/>
          <a:lstStyle/>
          <a:p>
            <a:r>
              <a:rPr lang="en-US" b="1" u="sng" dirty="0" smtClean="0"/>
              <a:t>Example 16</a:t>
            </a:r>
            <a:r>
              <a:rPr lang="en-US" dirty="0" smtClean="0"/>
              <a:t>:Coach Smith is purchasing basketballs for the new season. Which store has the best price per ball?</a:t>
            </a:r>
          </a:p>
          <a:p>
            <a:pPr lvl="1"/>
            <a:r>
              <a:rPr lang="en-US" dirty="0" smtClean="0"/>
              <a:t>Dick’s Sporting Goods: 20 balls for $399.</a:t>
            </a:r>
          </a:p>
          <a:p>
            <a:pPr lvl="1"/>
            <a:r>
              <a:rPr lang="en-US" dirty="0" smtClean="0"/>
              <a:t>Sports Authority: 15 balls for $322.50.</a:t>
            </a:r>
          </a:p>
          <a:p>
            <a:pPr lvl="1"/>
            <a:r>
              <a:rPr lang="en-US" dirty="0" smtClean="0"/>
              <a:t>Wal-Mart: 8 balls for $156.</a:t>
            </a:r>
          </a:p>
          <a:p>
            <a:pPr lvl="1"/>
            <a:r>
              <a:rPr lang="en-US" dirty="0" smtClean="0"/>
              <a:t>Play It Again Sports: 3 balls for $66.75.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sz="quarter" idx="1"/>
          </p:nvPr>
        </p:nvSpPr>
        <p:spPr>
          <a:xfrm>
            <a:off x="498474" y="1600200"/>
            <a:ext cx="7556313" cy="4144963"/>
          </a:xfrm>
        </p:spPr>
        <p:txBody>
          <a:bodyPr>
            <a:normAutofit fontScale="92500" lnSpcReduction="10000"/>
          </a:bodyPr>
          <a:lstStyle/>
          <a:p>
            <a:r>
              <a:rPr lang="en-US" sz="3200" dirty="0" smtClean="0"/>
              <a:t>Each of you will complete your exit ticket on a note card. </a:t>
            </a:r>
          </a:p>
          <a:p>
            <a:r>
              <a:rPr lang="en-US" sz="3200" dirty="0" smtClean="0"/>
              <a:t>You will complete the exit ticket in 5 minutes and it must be turned in before you can exit the classroom.</a:t>
            </a:r>
          </a:p>
          <a:p>
            <a:r>
              <a:rPr lang="en-US" sz="3200" dirty="0" smtClean="0"/>
              <a:t>You must work </a:t>
            </a:r>
            <a:r>
              <a:rPr lang="en-US" sz="3200" b="1" dirty="0" smtClean="0"/>
              <a:t>SILENTLY</a:t>
            </a:r>
            <a:r>
              <a:rPr lang="en-US" sz="3200" dirty="0" smtClean="0"/>
              <a:t> and </a:t>
            </a:r>
            <a:r>
              <a:rPr lang="en-US" sz="3200" b="1" dirty="0" smtClean="0"/>
              <a:t>INDEPENDENTLY.</a:t>
            </a:r>
          </a:p>
          <a:p>
            <a:pPr>
              <a:buNone/>
            </a:pPr>
            <a:endParaRPr lang="en-US" sz="3200" dirty="0" smtClean="0"/>
          </a:p>
          <a:p>
            <a:r>
              <a:rPr lang="en-US" sz="3200" dirty="0" smtClean="0"/>
              <a:t>HOMEWORK – Worksheet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graphicFrame>
        <p:nvGraphicFramePr>
          <p:cNvPr id="244738" name="Object 2"/>
          <p:cNvGraphicFramePr>
            <a:graphicFrameLocks noChangeAspect="1"/>
          </p:cNvGraphicFramePr>
          <p:nvPr/>
        </p:nvGraphicFramePr>
        <p:xfrm>
          <a:off x="6096000" y="2590800"/>
          <a:ext cx="7602838" cy="1905000"/>
        </p:xfrm>
        <a:graphic>
          <a:graphicData uri="http://schemas.openxmlformats.org/presentationml/2006/ole">
            <p:oleObj spid="_x0000_s244738" name="Document" r:id="rId3" imgW="5625893" imgH="1409648" progId="Word.Document.12">
              <p:link updateAutomatic="1"/>
            </p:oleObj>
          </a:graphicData>
        </a:graphic>
      </p:graphicFrame>
      <p:sp>
        <p:nvSpPr>
          <p:cNvPr id="3" name="Content Placeholder 2"/>
          <p:cNvSpPr>
            <a:spLocks noGrp="1"/>
          </p:cNvSpPr>
          <p:nvPr>
            <p:ph sz="quarter" idx="1"/>
          </p:nvPr>
        </p:nvSpPr>
        <p:spPr/>
        <p:txBody>
          <a:bodyPr>
            <a:normAutofit fontScale="85000" lnSpcReduction="20000"/>
          </a:bodyPr>
          <a:lstStyle/>
          <a:p>
            <a:pPr marL="514350" indent="-514350">
              <a:buFont typeface="+mj-lt"/>
              <a:buAutoNum type="arabicPeriod"/>
            </a:pPr>
            <a:r>
              <a:rPr lang="en-US" dirty="0" smtClean="0"/>
              <a:t>A 6-ounce package of chips costs $0.96. At the same unit price, how does it cost for a 20-ounce package of crackers? </a:t>
            </a:r>
          </a:p>
          <a:p>
            <a:pPr marL="514350" indent="-514350">
              <a:buFont typeface="+mj-lt"/>
              <a:buAutoNum type="arabicPeriod"/>
            </a:pPr>
            <a:r>
              <a:rPr lang="en-US" dirty="0" smtClean="0"/>
              <a:t>Use the table to answer questions 7 and 8.</a:t>
            </a:r>
          </a:p>
          <a:p>
            <a:pPr>
              <a:buNone/>
            </a:pPr>
            <a:r>
              <a:rPr lang="en-US" dirty="0" smtClean="0"/>
              <a:t>		     					        Vacation Packages		a)  Which number of days gives the </a:t>
            </a:r>
            <a:br>
              <a:rPr lang="en-US" dirty="0" smtClean="0"/>
            </a:br>
            <a:r>
              <a:rPr lang="en-US" dirty="0" smtClean="0"/>
              <a:t>	best unit price?</a:t>
            </a:r>
          </a:p>
          <a:p>
            <a:pPr lvl="0">
              <a:buNone/>
            </a:pPr>
            <a:r>
              <a:rPr lang="en-US" dirty="0" smtClean="0"/>
              <a:t>		</a:t>
            </a:r>
            <a:r>
              <a:rPr lang="en-US" dirty="0" err="1" smtClean="0"/>
              <a:t>b</a:t>
            </a:r>
            <a:r>
              <a:rPr lang="en-US" dirty="0" smtClean="0"/>
              <a:t>)  Which number of days gives the </a:t>
            </a:r>
            <a:br>
              <a:rPr lang="en-US" dirty="0" smtClean="0"/>
            </a:br>
            <a:r>
              <a:rPr lang="en-US" dirty="0" smtClean="0"/>
              <a:t>	same unit price? </a:t>
            </a:r>
          </a:p>
          <a:p>
            <a:pPr marL="514350" indent="-514350">
              <a:buFont typeface="+mj-lt"/>
              <a:buAutoNum type="arabicPeriod"/>
            </a:pPr>
            <a:r>
              <a:rPr lang="en-US" dirty="0" smtClean="0"/>
              <a:t>Alfonso compared the price of t-shirts at four </a:t>
            </a:r>
            <a:br>
              <a:rPr lang="en-US" dirty="0" smtClean="0"/>
            </a:br>
            <a:r>
              <a:rPr lang="en-US" dirty="0" smtClean="0"/>
              <a:t>different stores. Which stores sells the t-shirts at the lowest price per t-shirt?</a:t>
            </a:r>
          </a:p>
          <a:p>
            <a:pPr lvl="1"/>
            <a:r>
              <a:rPr lang="en-US" dirty="0" smtClean="0"/>
              <a:t>Store W sells 5 t-shirts for $10.75.</a:t>
            </a:r>
          </a:p>
          <a:p>
            <a:pPr lvl="1"/>
            <a:r>
              <a:rPr lang="en-US" dirty="0" smtClean="0"/>
              <a:t>Store X sells 7 t-shirts for $15.75.</a:t>
            </a:r>
          </a:p>
          <a:p>
            <a:pPr lvl="1"/>
            <a:r>
              <a:rPr lang="en-US" dirty="0" smtClean="0"/>
              <a:t>Store Y sells 10 t-shirts for $20.50.</a:t>
            </a:r>
          </a:p>
          <a:p>
            <a:pPr lvl="1"/>
            <a:r>
              <a:rPr lang="en-US" dirty="0" smtClean="0"/>
              <a:t>Store Z sells 12 t-shirts for $26.40.</a:t>
            </a:r>
          </a:p>
          <a:p>
            <a:pPr marL="514350" lvl="0" indent="-514350">
              <a:buFont typeface="+mj-lt"/>
              <a:buAutoNum type="arabicPeriod"/>
            </a:pPr>
            <a:endParaRPr lang="en-US" dirty="0" smtClean="0"/>
          </a:p>
          <a:p>
            <a:pPr lvl="0">
              <a:buNone/>
            </a:pPr>
            <a:endParaRPr lang="en-US" dirty="0" smtClean="0"/>
          </a:p>
          <a:p>
            <a:pPr marL="514350" indent="-514350">
              <a:buFont typeface="+mj-lt"/>
              <a:buAutoNum type="arabicPeriod"/>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 -- √100, 3</a:t>
            </a:r>
            <a:r>
              <a:rPr lang="en-US" baseline="30000" dirty="0" smtClean="0"/>
              <a:t>2</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Please respond to the following on your guided notes SILENTLY &amp; INDEPENDENTLY:</a:t>
            </a:r>
          </a:p>
          <a:p>
            <a:pPr marL="514350" indent="-514350">
              <a:buFont typeface="+mj-lt"/>
              <a:buAutoNum type="arabicPeriod"/>
            </a:pPr>
            <a:r>
              <a:rPr lang="en-US" dirty="0" smtClean="0"/>
              <a:t>Antonio is looking to buy music online. Which company has the best price per song?</a:t>
            </a:r>
          </a:p>
          <a:p>
            <a:pPr marL="788670" lvl="1" indent="-514350">
              <a:buFont typeface="+mj-lt"/>
              <a:buAutoNum type="arabicPeriod"/>
            </a:pPr>
            <a:r>
              <a:rPr lang="en-US" dirty="0" smtClean="0"/>
              <a:t>Music N More: 25 </a:t>
            </a:r>
            <a:r>
              <a:rPr lang="en-US" dirty="0" err="1" smtClean="0"/>
              <a:t>sonfs</a:t>
            </a:r>
            <a:r>
              <a:rPr lang="en-US" dirty="0" smtClean="0"/>
              <a:t> for $18.25</a:t>
            </a:r>
          </a:p>
          <a:p>
            <a:pPr marL="788670" lvl="1" indent="-514350">
              <a:buFont typeface="+mj-lt"/>
              <a:buAutoNum type="arabicPeriod"/>
            </a:pPr>
            <a:r>
              <a:rPr lang="en-US" dirty="0" err="1" smtClean="0"/>
              <a:t>Jammin</a:t>
            </a:r>
            <a:r>
              <a:rPr lang="en-US" dirty="0" smtClean="0"/>
              <a:t>’ Tunes: 15 songs for $11.25</a:t>
            </a:r>
          </a:p>
          <a:p>
            <a:pPr marL="788670" lvl="1" indent="-514350">
              <a:buFont typeface="+mj-lt"/>
              <a:buAutoNum type="arabicPeriod"/>
            </a:pPr>
            <a:r>
              <a:rPr lang="en-US" dirty="0" smtClean="0"/>
              <a:t>Tunes-R-Us: 30 songs for $20.70</a:t>
            </a:r>
          </a:p>
          <a:p>
            <a:pPr marL="788670" lvl="1" indent="-514350">
              <a:buFont typeface="+mj-lt"/>
              <a:buAutoNum type="arabicPeriod"/>
            </a:pPr>
            <a:r>
              <a:rPr lang="en-US" dirty="0" smtClean="0"/>
              <a:t>Discount Songs: 10 songs for $7.30.</a:t>
            </a:r>
          </a:p>
          <a:p>
            <a:pPr marL="514350" indent="-514350">
              <a:buFont typeface="+mj-lt"/>
              <a:buAutoNum type="arabicPeriod"/>
            </a:pPr>
            <a:r>
              <a:rPr lang="en-US" dirty="0" smtClean="0"/>
              <a:t>Which product is the least expensive per ounce?</a:t>
            </a:r>
            <a:endParaRPr lang="en-US" dirty="0"/>
          </a:p>
        </p:txBody>
      </p:sp>
      <p:graphicFrame>
        <p:nvGraphicFramePr>
          <p:cNvPr id="4" name="Table 3"/>
          <p:cNvGraphicFramePr>
            <a:graphicFrameLocks noGrp="1"/>
          </p:cNvGraphicFramePr>
          <p:nvPr/>
        </p:nvGraphicFramePr>
        <p:xfrm>
          <a:off x="1524000" y="5146040"/>
          <a:ext cx="6096000" cy="1483360"/>
        </p:xfrm>
        <a:graphic>
          <a:graphicData uri="http://schemas.openxmlformats.org/drawingml/2006/table">
            <a:tbl>
              <a:tblPr firstRow="1" bandRow="1">
                <a:tableStyleId>{8A107856-5554-42FB-B03E-39F5DBC370BA}</a:tableStyleId>
              </a:tblPr>
              <a:tblGrid>
                <a:gridCol w="2032000"/>
                <a:gridCol w="2032000"/>
                <a:gridCol w="2032000"/>
              </a:tblGrid>
              <a:tr h="370840">
                <a:tc>
                  <a:txBody>
                    <a:bodyPr/>
                    <a:lstStyle/>
                    <a:p>
                      <a:r>
                        <a:rPr lang="en-US" b="1" dirty="0" smtClean="0"/>
                        <a:t>Cereal</a:t>
                      </a:r>
                      <a:endParaRPr lang="en-US" b="1" dirty="0"/>
                    </a:p>
                  </a:txBody>
                  <a:tcPr/>
                </a:tc>
                <a:tc>
                  <a:txBody>
                    <a:bodyPr/>
                    <a:lstStyle/>
                    <a:p>
                      <a:r>
                        <a:rPr lang="en-US" dirty="0" smtClean="0"/>
                        <a:t>14 ounces</a:t>
                      </a:r>
                      <a:endParaRPr lang="en-US" dirty="0"/>
                    </a:p>
                  </a:txBody>
                  <a:tcPr/>
                </a:tc>
                <a:tc>
                  <a:txBody>
                    <a:bodyPr/>
                    <a:lstStyle/>
                    <a:p>
                      <a:r>
                        <a:rPr lang="en-US" dirty="0" smtClean="0"/>
                        <a:t>$4.20</a:t>
                      </a:r>
                      <a:endParaRPr lang="en-US" dirty="0"/>
                    </a:p>
                  </a:txBody>
                  <a:tcPr/>
                </a:tc>
              </a:tr>
              <a:tr h="370840">
                <a:tc>
                  <a:txBody>
                    <a:bodyPr/>
                    <a:lstStyle/>
                    <a:p>
                      <a:r>
                        <a:rPr lang="en-US" b="1" dirty="0" smtClean="0"/>
                        <a:t>Oatmeal</a:t>
                      </a:r>
                      <a:endParaRPr lang="en-US" b="1" dirty="0"/>
                    </a:p>
                  </a:txBody>
                  <a:tcPr/>
                </a:tc>
                <a:tc>
                  <a:txBody>
                    <a:bodyPr/>
                    <a:lstStyle/>
                    <a:p>
                      <a:r>
                        <a:rPr lang="en-US" b="1" dirty="0" smtClean="0"/>
                        <a:t>12</a:t>
                      </a:r>
                      <a:r>
                        <a:rPr lang="en-US" b="1" baseline="0" dirty="0" smtClean="0"/>
                        <a:t> ounces</a:t>
                      </a:r>
                      <a:endParaRPr lang="en-US" b="1" dirty="0"/>
                    </a:p>
                  </a:txBody>
                  <a:tcPr/>
                </a:tc>
                <a:tc>
                  <a:txBody>
                    <a:bodyPr/>
                    <a:lstStyle/>
                    <a:p>
                      <a:r>
                        <a:rPr lang="en-US" b="1" dirty="0" smtClean="0"/>
                        <a:t>$3.84</a:t>
                      </a:r>
                      <a:endParaRPr lang="en-US" b="1" dirty="0"/>
                    </a:p>
                  </a:txBody>
                  <a:tcPr/>
                </a:tc>
              </a:tr>
              <a:tr h="370840">
                <a:tc>
                  <a:txBody>
                    <a:bodyPr/>
                    <a:lstStyle/>
                    <a:p>
                      <a:r>
                        <a:rPr lang="en-US" b="1" dirty="0" smtClean="0"/>
                        <a:t>Rice</a:t>
                      </a:r>
                      <a:endParaRPr lang="en-US" b="1" dirty="0"/>
                    </a:p>
                  </a:txBody>
                  <a:tcPr/>
                </a:tc>
                <a:tc>
                  <a:txBody>
                    <a:bodyPr/>
                    <a:lstStyle/>
                    <a:p>
                      <a:r>
                        <a:rPr lang="en-US" b="1" dirty="0" smtClean="0"/>
                        <a:t>8 ounces</a:t>
                      </a:r>
                      <a:endParaRPr lang="en-US" b="1" dirty="0"/>
                    </a:p>
                  </a:txBody>
                  <a:tcPr/>
                </a:tc>
                <a:tc>
                  <a:txBody>
                    <a:bodyPr/>
                    <a:lstStyle/>
                    <a:p>
                      <a:r>
                        <a:rPr lang="en-US" b="1" dirty="0" smtClean="0"/>
                        <a:t>$2.64</a:t>
                      </a:r>
                      <a:endParaRPr lang="en-US" b="1" dirty="0"/>
                    </a:p>
                  </a:txBody>
                  <a:tcPr/>
                </a:tc>
              </a:tr>
              <a:tr h="370840">
                <a:tc>
                  <a:txBody>
                    <a:bodyPr/>
                    <a:lstStyle/>
                    <a:p>
                      <a:r>
                        <a:rPr lang="en-US" b="1" dirty="0" smtClean="0"/>
                        <a:t>Honey</a:t>
                      </a:r>
                      <a:endParaRPr lang="en-US" b="1" dirty="0"/>
                    </a:p>
                  </a:txBody>
                  <a:tcPr/>
                </a:tc>
                <a:tc>
                  <a:txBody>
                    <a:bodyPr/>
                    <a:lstStyle/>
                    <a:p>
                      <a:r>
                        <a:rPr lang="en-US" b="1" dirty="0" smtClean="0"/>
                        <a:t>16 ounces</a:t>
                      </a:r>
                      <a:endParaRPr lang="en-US" b="1" dirty="0"/>
                    </a:p>
                  </a:txBody>
                  <a:tcPr/>
                </a:tc>
                <a:tc>
                  <a:txBody>
                    <a:bodyPr/>
                    <a:lstStyle/>
                    <a:p>
                      <a:r>
                        <a:rPr lang="en-US" b="1" dirty="0" smtClean="0"/>
                        <a:t>$5.60</a:t>
                      </a:r>
                      <a:endParaRPr lang="en-US" b="1"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sz="quarter" idx="1"/>
          </p:nvPr>
        </p:nvSpPr>
        <p:spPr/>
        <p:txBody>
          <a:bodyPr/>
          <a:lstStyle/>
          <a:p>
            <a:r>
              <a:rPr lang="en-US" dirty="0" smtClean="0"/>
              <a:t>Do Now – 8 minutes</a:t>
            </a:r>
          </a:p>
          <a:p>
            <a:r>
              <a:rPr lang="en-US" dirty="0" smtClean="0"/>
              <a:t>Group Work Investigation – 10 minutes</a:t>
            </a:r>
          </a:p>
          <a:p>
            <a:r>
              <a:rPr lang="en-US" dirty="0" smtClean="0"/>
              <a:t>INM – 5 minutes</a:t>
            </a:r>
          </a:p>
          <a:p>
            <a:r>
              <a:rPr lang="en-US" dirty="0" smtClean="0"/>
              <a:t>Group Work GP – 12 minutes</a:t>
            </a:r>
          </a:p>
          <a:p>
            <a:r>
              <a:rPr lang="en-US" dirty="0" smtClean="0"/>
              <a:t>IP – 10 minutes</a:t>
            </a:r>
          </a:p>
          <a:p>
            <a:r>
              <a:rPr lang="en-US" dirty="0" smtClean="0"/>
              <a:t>Exit Ticket – 5 minutes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a:t>
            </a:r>
            <a:endParaRPr lang="en-US" dirty="0"/>
          </a:p>
        </p:txBody>
      </p:sp>
      <p:sp>
        <p:nvSpPr>
          <p:cNvPr id="3" name="Content Placeholder 2"/>
          <p:cNvSpPr>
            <a:spLocks noGrp="1"/>
          </p:cNvSpPr>
          <p:nvPr>
            <p:ph sz="quarter" idx="1"/>
          </p:nvPr>
        </p:nvSpPr>
        <p:spPr/>
        <p:txBody>
          <a:bodyPr>
            <a:normAutofit/>
          </a:bodyPr>
          <a:lstStyle/>
          <a:p>
            <a:r>
              <a:rPr lang="en-US" sz="5400" dirty="0" smtClean="0"/>
              <a:t>SWBAT determine how much money will be saved by purchasing the product with the best buy.</a:t>
            </a:r>
            <a:endParaRPr lang="en-US" sz="5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Work Investigation</a:t>
            </a:r>
            <a:endParaRPr lang="en-US" dirty="0"/>
          </a:p>
        </p:txBody>
      </p:sp>
      <p:sp>
        <p:nvSpPr>
          <p:cNvPr id="3" name="Content Placeholder 2"/>
          <p:cNvSpPr>
            <a:spLocks noGrp="1"/>
          </p:cNvSpPr>
          <p:nvPr>
            <p:ph sz="quarter" idx="1"/>
          </p:nvPr>
        </p:nvSpPr>
        <p:spPr/>
        <p:txBody>
          <a:bodyPr/>
          <a:lstStyle/>
          <a:p>
            <a:r>
              <a:rPr lang="en-US" dirty="0" smtClean="0"/>
              <a:t>After learning, what we did yesterday, we will take it a step forward. </a:t>
            </a:r>
          </a:p>
          <a:p>
            <a:r>
              <a:rPr lang="en-US" dirty="0" smtClean="0"/>
              <a:t>With your partner, you will all begin working on problem 1. </a:t>
            </a:r>
          </a:p>
          <a:p>
            <a:r>
              <a:rPr lang="en-US" dirty="0" smtClean="0"/>
              <a:t>You will have 5 minutes to solve problem 1.</a:t>
            </a:r>
          </a:p>
          <a:p>
            <a:r>
              <a:rPr lang="en-US" dirty="0" smtClean="0"/>
              <a:t>Afterward, we will go over it.</a:t>
            </a:r>
          </a:p>
          <a:p>
            <a:r>
              <a:rPr lang="en-US" dirty="0" smtClean="0"/>
              <a:t>You may use your notes, your calculators, and each other!</a:t>
            </a:r>
          </a:p>
          <a:p>
            <a:r>
              <a:rPr lang="en-US" dirty="0" smtClean="0"/>
              <a:t>You are using your inside voices!</a:t>
            </a:r>
          </a:p>
          <a:p>
            <a:r>
              <a:rPr lang="en-US" dirty="0" smtClean="0"/>
              <a:t>TRY YOUR HARDEST – YOU CAN FIGURE IT OUT! </a:t>
            </a:r>
            <a:r>
              <a:rPr lang="en-US" dirty="0" err="1" smtClean="0">
                <a:sym typeface="Wingdings"/>
              </a:rPr>
              <a:t></a:t>
            </a:r>
            <a:r>
              <a:rPr lang="en-US" dirty="0" smtClean="0">
                <a:sym typeface="Wingdings"/>
              </a:rPr>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1</a:t>
            </a:r>
            <a:r>
              <a:rPr lang="en-US" dirty="0" smtClean="0"/>
              <a:t>: Ms. </a:t>
            </a:r>
            <a:r>
              <a:rPr lang="en-US" dirty="0" err="1" smtClean="0"/>
              <a:t>Misconish</a:t>
            </a:r>
            <a:r>
              <a:rPr lang="en-US" dirty="0" smtClean="0"/>
              <a:t> wants to buy markers for the class. She has two different options:</a:t>
            </a:r>
          </a:p>
          <a:p>
            <a:pPr lvl="1"/>
            <a:r>
              <a:rPr lang="en-US" dirty="0" smtClean="0"/>
              <a:t>Option A:  10 markers for $1.25</a:t>
            </a:r>
          </a:p>
          <a:p>
            <a:pPr lvl="1"/>
            <a:r>
              <a:rPr lang="en-US" dirty="0" smtClean="0"/>
              <a:t>Option B:  50 markers for $4.75.</a:t>
            </a:r>
          </a:p>
          <a:p>
            <a:r>
              <a:rPr lang="en-US" dirty="0" smtClean="0"/>
              <a:t>If Ms. </a:t>
            </a:r>
            <a:r>
              <a:rPr lang="en-US" dirty="0" err="1" smtClean="0"/>
              <a:t>Misconish</a:t>
            </a:r>
            <a:r>
              <a:rPr lang="en-US" dirty="0" smtClean="0"/>
              <a:t> needs 125 markers for her students, which package should she buy and how much money will she save by purchasing one option over the other?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85% or High </a:t>
            </a:r>
            <a:r>
              <a:rPr lang="en-US" dirty="0" err="1" smtClean="0"/>
              <a:t>Mathletes</a:t>
            </a:r>
            <a:endParaRPr lang="en-US" dirty="0"/>
          </a:p>
        </p:txBody>
      </p:sp>
      <p:sp>
        <p:nvSpPr>
          <p:cNvPr id="3" name="Content Placeholder 2"/>
          <p:cNvSpPr>
            <a:spLocks noGrp="1"/>
          </p:cNvSpPr>
          <p:nvPr>
            <p:ph sz="quarter" idx="1"/>
          </p:nvPr>
        </p:nvSpPr>
        <p:spPr/>
        <p:txBody>
          <a:bodyPr numCol="4">
            <a:noAutofit/>
          </a:bodyPr>
          <a:lstStyle/>
          <a:p>
            <a:r>
              <a:rPr lang="en-US" sz="2400" dirty="0" smtClean="0"/>
              <a:t>3</a:t>
            </a:r>
            <a:r>
              <a:rPr lang="en-US" sz="2400" baseline="30000" dirty="0" smtClean="0"/>
              <a:t>rd</a:t>
            </a:r>
            <a:r>
              <a:rPr lang="en-US" sz="2400" dirty="0" smtClean="0"/>
              <a:t> Period</a:t>
            </a:r>
          </a:p>
          <a:p>
            <a:pPr lvl="1"/>
            <a:r>
              <a:rPr lang="en-US" sz="2000" dirty="0" smtClean="0"/>
              <a:t>Carlos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endParaRPr lang="en-US" sz="2000" dirty="0" smtClean="0"/>
          </a:p>
          <a:p>
            <a:pPr lvl="1"/>
            <a:endParaRPr lang="en-US" sz="2000" dirty="0" smtClean="0"/>
          </a:p>
          <a:p>
            <a:pPr lvl="1"/>
            <a:r>
              <a:rPr lang="en-US" sz="2000" dirty="0" smtClean="0"/>
              <a:t/>
            </a:r>
            <a:br>
              <a:rPr lang="en-US" sz="2000" dirty="0" smtClean="0"/>
            </a:br>
            <a:r>
              <a:rPr lang="en-US" sz="2000" dirty="0" smtClean="0"/>
              <a:t/>
            </a:r>
            <a:br>
              <a:rPr lang="en-US" sz="2000" dirty="0" smtClean="0"/>
            </a:br>
            <a:endParaRPr lang="en-US" sz="2000" dirty="0" smtClean="0"/>
          </a:p>
          <a:p>
            <a:r>
              <a:rPr lang="en-US" sz="2400" dirty="0" smtClean="0"/>
              <a:t>5</a:t>
            </a:r>
            <a:r>
              <a:rPr lang="en-US" sz="2400" baseline="30000" dirty="0" smtClean="0"/>
              <a:t>th</a:t>
            </a:r>
            <a:r>
              <a:rPr lang="en-US" sz="2400" dirty="0" smtClean="0"/>
              <a:t> Period</a:t>
            </a:r>
          </a:p>
          <a:p>
            <a:pPr lvl="1"/>
            <a:r>
              <a:rPr lang="en-US" sz="2000" dirty="0" err="1" smtClean="0"/>
              <a:t>Lekendric</a:t>
            </a:r>
            <a:endParaRPr lang="en-US" sz="2000" dirty="0" smtClean="0"/>
          </a:p>
          <a:p>
            <a:pPr lvl="1"/>
            <a:r>
              <a:rPr lang="en-US" sz="2000" dirty="0" err="1" smtClean="0"/>
              <a:t>Katelyn</a:t>
            </a:r>
            <a:endParaRPr lang="en-US" sz="2000" dirty="0" smtClean="0"/>
          </a:p>
          <a:p>
            <a:pPr lvl="1"/>
            <a:r>
              <a:rPr lang="en-US" sz="2000" dirty="0" smtClean="0"/>
              <a:t>Solomon</a:t>
            </a:r>
          </a:p>
          <a:p>
            <a:pPr lvl="1"/>
            <a:r>
              <a:rPr lang="en-US" sz="2000" dirty="0" err="1" smtClean="0"/>
              <a:t>Aliciah</a:t>
            </a:r>
            <a:endParaRPr lang="en-US" sz="2000" dirty="0" smtClean="0"/>
          </a:p>
          <a:p>
            <a:pPr lvl="1"/>
            <a:r>
              <a:rPr lang="en-US" sz="2000" dirty="0" smtClean="0"/>
              <a:t>Reggie</a:t>
            </a:r>
          </a:p>
          <a:p>
            <a:pPr lvl="1"/>
            <a:r>
              <a:rPr lang="en-US" sz="2000" dirty="0" smtClean="0"/>
              <a:t>Abdul</a:t>
            </a:r>
          </a:p>
          <a:p>
            <a:pPr lvl="1"/>
            <a:r>
              <a:rPr lang="en-US" sz="2000" dirty="0" err="1" smtClean="0"/>
              <a:t>Kaylan</a:t>
            </a:r>
            <a:endParaRPr lang="en-US" sz="2000" dirty="0" smtClean="0"/>
          </a:p>
          <a:p>
            <a:pPr lvl="1"/>
            <a:r>
              <a:rPr lang="en-US" sz="2000" dirty="0" smtClean="0"/>
              <a:t>Junior</a:t>
            </a:r>
          </a:p>
          <a:p>
            <a:pPr lvl="1"/>
            <a:r>
              <a:rPr lang="en-US" sz="2000" dirty="0" err="1" smtClean="0"/>
              <a:t>Jalen</a:t>
            </a:r>
            <a:endParaRPr lang="en-US" sz="2000" dirty="0" smtClean="0"/>
          </a:p>
          <a:p>
            <a:pPr lvl="1"/>
            <a:r>
              <a:rPr lang="en-US" sz="2000" dirty="0" smtClean="0"/>
              <a:t>Belen</a:t>
            </a:r>
          </a:p>
          <a:p>
            <a:pPr lvl="1"/>
            <a:r>
              <a:rPr lang="en-US" sz="2000" dirty="0" smtClean="0"/>
              <a:t>Vicki</a:t>
            </a:r>
          </a:p>
          <a:p>
            <a:pPr lvl="1"/>
            <a:r>
              <a:rPr lang="en-US" sz="2000" dirty="0" smtClean="0"/>
              <a:t>Wesley</a:t>
            </a:r>
          </a:p>
          <a:p>
            <a:r>
              <a:rPr lang="en-US" sz="2400" dirty="0" smtClean="0"/>
              <a:t>6</a:t>
            </a:r>
            <a:r>
              <a:rPr lang="en-US" sz="2400" baseline="30000" dirty="0" smtClean="0"/>
              <a:t>th</a:t>
            </a:r>
            <a:r>
              <a:rPr lang="en-US" sz="2400" dirty="0" smtClean="0"/>
              <a:t> Period</a:t>
            </a:r>
          </a:p>
          <a:p>
            <a:pPr lvl="1"/>
            <a:r>
              <a:rPr lang="en-US" sz="2000" dirty="0" smtClean="0"/>
              <a:t>Jaycee</a:t>
            </a:r>
          </a:p>
          <a:p>
            <a:pPr lvl="1"/>
            <a:r>
              <a:rPr lang="en-US" sz="2000" dirty="0" smtClean="0"/>
              <a:t>Antonio</a:t>
            </a:r>
          </a:p>
          <a:p>
            <a:pPr lvl="1"/>
            <a:r>
              <a:rPr lang="en-US" sz="2000" dirty="0" smtClean="0"/>
              <a:t>Ellie</a:t>
            </a:r>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pPr lvl="1">
              <a:buNone/>
            </a:pPr>
            <a:endParaRPr lang="en-US" sz="2000" dirty="0" smtClean="0"/>
          </a:p>
          <a:p>
            <a:r>
              <a:rPr lang="en-US" sz="2400" dirty="0" smtClean="0"/>
              <a:t>7</a:t>
            </a:r>
            <a:r>
              <a:rPr lang="en-US" sz="2400" baseline="30000" dirty="0" smtClean="0"/>
              <a:t>th</a:t>
            </a:r>
            <a:r>
              <a:rPr lang="en-US" sz="2400" dirty="0" smtClean="0"/>
              <a:t> Period</a:t>
            </a:r>
          </a:p>
          <a:p>
            <a:pPr lvl="1"/>
            <a:r>
              <a:rPr lang="en-US" sz="2000" dirty="0" smtClean="0"/>
              <a:t>Grace</a:t>
            </a:r>
          </a:p>
          <a:p>
            <a:pPr lvl="1"/>
            <a:r>
              <a:rPr lang="en-US" sz="2000" dirty="0" err="1" smtClean="0"/>
              <a:t>Tinaya</a:t>
            </a:r>
            <a:endParaRPr lang="en-US" sz="20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2</a:t>
            </a:r>
            <a:r>
              <a:rPr lang="en-US" dirty="0" smtClean="0"/>
              <a:t>: Ms. Shipp is ordering books for the school. She has two different packages she can order.</a:t>
            </a:r>
          </a:p>
          <a:p>
            <a:pPr lvl="1"/>
            <a:r>
              <a:rPr lang="en-US" dirty="0" smtClean="0"/>
              <a:t>Package 1: 20 books for $185</a:t>
            </a:r>
          </a:p>
          <a:p>
            <a:pPr lvl="1"/>
            <a:r>
              <a:rPr lang="en-US" dirty="0" smtClean="0"/>
              <a:t>Package 2: 50 books for $65</a:t>
            </a:r>
          </a:p>
          <a:p>
            <a:r>
              <a:rPr lang="en-US" dirty="0" smtClean="0"/>
              <a:t>If Ms. Shipp is buying 160 books, which package is best and how much money will she save buying one package over the other?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3</a:t>
            </a:r>
            <a:r>
              <a:rPr lang="en-US" dirty="0" smtClean="0"/>
              <a:t>: Coach Tang is buying soccer balls for the girls soccer team. He has two different packages she can order.</a:t>
            </a:r>
          </a:p>
          <a:p>
            <a:pPr lvl="1"/>
            <a:r>
              <a:rPr lang="en-US" dirty="0" smtClean="0"/>
              <a:t>Package 1: 30 soccer balls for $25.</a:t>
            </a:r>
          </a:p>
          <a:p>
            <a:pPr lvl="1"/>
            <a:r>
              <a:rPr lang="en-US" dirty="0" smtClean="0"/>
              <a:t>Package 2: 12books for $12.</a:t>
            </a:r>
          </a:p>
          <a:p>
            <a:r>
              <a:rPr lang="en-US" dirty="0" smtClean="0"/>
              <a:t>If Coach Tang is buying 60 soccer balls, which package is best and how much money will he save buying one package over the other?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4</a:t>
            </a:r>
            <a:r>
              <a:rPr lang="en-US" dirty="0" smtClean="0"/>
              <a:t>: Ms. </a:t>
            </a:r>
            <a:r>
              <a:rPr lang="en-US" dirty="0" err="1" smtClean="0"/>
              <a:t>Misconish</a:t>
            </a:r>
            <a:r>
              <a:rPr lang="en-US" dirty="0" smtClean="0"/>
              <a:t> is buying snacks for her class who met the big goal on the last unit assessment. She has two options.</a:t>
            </a:r>
          </a:p>
          <a:p>
            <a:pPr lvl="1"/>
            <a:r>
              <a:rPr lang="en-US" dirty="0" smtClean="0"/>
              <a:t>Sam’s Club: 50 bags of chips for $30.</a:t>
            </a:r>
          </a:p>
          <a:p>
            <a:pPr lvl="1"/>
            <a:r>
              <a:rPr lang="en-US" dirty="0" smtClean="0"/>
              <a:t>Cost-Co: 25 bags for $27.</a:t>
            </a:r>
          </a:p>
          <a:p>
            <a:r>
              <a:rPr lang="en-US" dirty="0" smtClean="0"/>
              <a:t>If Ms. </a:t>
            </a:r>
            <a:r>
              <a:rPr lang="en-US" dirty="0" err="1" smtClean="0"/>
              <a:t>Misconish</a:t>
            </a:r>
            <a:r>
              <a:rPr lang="en-US" dirty="0" smtClean="0"/>
              <a:t> needs 200 bags of chips. Where should she buy the chips and how much money will he save buying at one store over the other?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5</a:t>
            </a:r>
            <a:r>
              <a:rPr lang="en-US" dirty="0" smtClean="0"/>
              <a:t>: Ms. Pitts is buying test tubes for her science lab. She has two different options to purchase the test tubes.</a:t>
            </a:r>
          </a:p>
          <a:p>
            <a:pPr lvl="1"/>
            <a:r>
              <a:rPr lang="en-US" dirty="0" smtClean="0"/>
              <a:t>Mail-Order Store: 15 test tubes for $9.00.</a:t>
            </a:r>
          </a:p>
          <a:p>
            <a:pPr lvl="1"/>
            <a:r>
              <a:rPr lang="en-US" dirty="0" smtClean="0"/>
              <a:t>Internet Order Store: 35 test tubes for $20.00.</a:t>
            </a:r>
          </a:p>
          <a:p>
            <a:r>
              <a:rPr lang="en-US" dirty="0" smtClean="0"/>
              <a:t>Ms. Pitts needs 133 test tubes. Where should she buy the test tubes and how much money will he save buying from one vendor over the other vendor?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6</a:t>
            </a:r>
            <a:r>
              <a:rPr lang="en-US" dirty="0" smtClean="0"/>
              <a:t>: The administration is buying agenda books for all the students at Kate Bond. There are two different packages they can buy the agenda books.</a:t>
            </a:r>
          </a:p>
          <a:p>
            <a:pPr lvl="1"/>
            <a:r>
              <a:rPr lang="en-US" dirty="0" smtClean="0"/>
              <a:t>Package 1: 100 books for $85.00.</a:t>
            </a:r>
          </a:p>
          <a:p>
            <a:pPr lvl="1"/>
            <a:r>
              <a:rPr lang="en-US" dirty="0" smtClean="0"/>
              <a:t>Package 2: 25 books for $22.00.</a:t>
            </a:r>
          </a:p>
          <a:p>
            <a:r>
              <a:rPr lang="en-US" dirty="0" smtClean="0"/>
              <a:t>The school need 1,225 agenda books. Where should they buy the agenda books to get the cheapest price and how much money will they save buying one package over the other?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7</a:t>
            </a:r>
            <a:r>
              <a:rPr lang="en-US" dirty="0" smtClean="0"/>
              <a:t>: Wal-Mart offers different packages of Oreos.</a:t>
            </a:r>
          </a:p>
          <a:p>
            <a:pPr lvl="1"/>
            <a:r>
              <a:rPr lang="en-US" dirty="0" smtClean="0"/>
              <a:t>Package 1: 3 sleeves of Oreos for $3.25.</a:t>
            </a:r>
          </a:p>
          <a:p>
            <a:pPr lvl="1"/>
            <a:r>
              <a:rPr lang="en-US" dirty="0" smtClean="0"/>
              <a:t>Package 2: 5 sleeves of Oreos for $4.75.</a:t>
            </a:r>
          </a:p>
          <a:p>
            <a:r>
              <a:rPr lang="en-US" dirty="0" smtClean="0"/>
              <a:t>The concession stand needs 34 sleeves for the games this week. Which package should they buy and how much money will they save buying one package over the over package?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8</a:t>
            </a:r>
            <a:r>
              <a:rPr lang="en-US" dirty="0" smtClean="0"/>
              <a:t>: Ms. </a:t>
            </a:r>
            <a:r>
              <a:rPr lang="en-US" dirty="0" err="1" smtClean="0"/>
              <a:t>Misconish</a:t>
            </a:r>
            <a:r>
              <a:rPr lang="en-US" dirty="0" smtClean="0"/>
              <a:t> needs to replace all her Expo markers for whiteboard practice this week. There are two different package options at Wal-Mart.</a:t>
            </a:r>
          </a:p>
          <a:p>
            <a:pPr lvl="1"/>
            <a:r>
              <a:rPr lang="en-US" dirty="0" smtClean="0"/>
              <a:t>Package 1: 5 markers for $3.20.</a:t>
            </a:r>
          </a:p>
          <a:p>
            <a:pPr lvl="1"/>
            <a:r>
              <a:rPr lang="en-US" dirty="0" smtClean="0"/>
              <a:t>Package 2: 12 markers for $7.75.</a:t>
            </a:r>
          </a:p>
          <a:p>
            <a:r>
              <a:rPr lang="en-US" dirty="0" smtClean="0"/>
              <a:t>Ms. </a:t>
            </a:r>
            <a:r>
              <a:rPr lang="en-US" dirty="0" err="1" smtClean="0"/>
              <a:t>Misconish</a:t>
            </a:r>
            <a:r>
              <a:rPr lang="en-US" dirty="0" smtClean="0"/>
              <a:t> needs 36 markers. What package should she buy if she wants to spend the least amount of money and how much money will she saving buying one package over another?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9</a:t>
            </a:r>
            <a:r>
              <a:rPr lang="en-US" dirty="0" smtClean="0"/>
              <a:t>: KBM is buying balloons for the homecoming pep rally. Target has two options.</a:t>
            </a:r>
          </a:p>
          <a:p>
            <a:pPr lvl="1"/>
            <a:r>
              <a:rPr lang="en-US" dirty="0" smtClean="0"/>
              <a:t>Option A: 10 balloons for $1.35.</a:t>
            </a:r>
          </a:p>
          <a:p>
            <a:pPr lvl="1"/>
            <a:r>
              <a:rPr lang="en-US" dirty="0" smtClean="0"/>
              <a:t>Option B: 25 balloons for $1.85</a:t>
            </a:r>
          </a:p>
          <a:p>
            <a:r>
              <a:rPr lang="en-US" dirty="0" smtClean="0"/>
              <a:t>The school needs 220 balloons. Which package should they buy and how much money will they save buying one package over the other?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Buy</a:t>
            </a:r>
            <a:endParaRPr lang="en-US" dirty="0"/>
          </a:p>
        </p:txBody>
      </p:sp>
      <p:sp>
        <p:nvSpPr>
          <p:cNvPr id="3" name="Content Placeholder 2"/>
          <p:cNvSpPr>
            <a:spLocks noGrp="1"/>
          </p:cNvSpPr>
          <p:nvPr>
            <p:ph sz="quarter" idx="1"/>
          </p:nvPr>
        </p:nvSpPr>
        <p:spPr/>
        <p:txBody>
          <a:bodyPr/>
          <a:lstStyle/>
          <a:p>
            <a:r>
              <a:rPr lang="en-US" b="1" u="sng" dirty="0" smtClean="0"/>
              <a:t>Example 10</a:t>
            </a:r>
            <a:r>
              <a:rPr lang="en-US" dirty="0" smtClean="0"/>
              <a:t>: Mr. Lowe is buying books for his class. He can buy them in the following packages.</a:t>
            </a:r>
          </a:p>
          <a:p>
            <a:pPr lvl="1"/>
            <a:r>
              <a:rPr lang="en-US" dirty="0" smtClean="0"/>
              <a:t>Package 1: 2 books for $5.00.</a:t>
            </a:r>
          </a:p>
          <a:p>
            <a:pPr lvl="1"/>
            <a:r>
              <a:rPr lang="en-US" dirty="0" smtClean="0"/>
              <a:t>Package 2: 4 books for $ 8.00.</a:t>
            </a:r>
          </a:p>
          <a:p>
            <a:r>
              <a:rPr lang="en-US" dirty="0" smtClean="0"/>
              <a:t>Mr. Lowe needs to purchase 45 books. Which package should he buy and how much money will he save buying the cheaper option?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sz="quarter" idx="1"/>
          </p:nvPr>
        </p:nvSpPr>
        <p:spPr>
          <a:xfrm>
            <a:off x="498474" y="1600200"/>
            <a:ext cx="7556313" cy="4144963"/>
          </a:xfrm>
        </p:spPr>
        <p:txBody>
          <a:bodyPr>
            <a:normAutofit fontScale="92500" lnSpcReduction="10000"/>
          </a:bodyPr>
          <a:lstStyle/>
          <a:p>
            <a:r>
              <a:rPr lang="en-US" sz="3200" dirty="0" smtClean="0"/>
              <a:t>Each of you will complete your exit ticket on a note card. </a:t>
            </a:r>
          </a:p>
          <a:p>
            <a:r>
              <a:rPr lang="en-US" sz="3200" dirty="0" smtClean="0"/>
              <a:t>You will complete the exit ticket in 5 minutes and it must be turned in before you can exit the classroom.</a:t>
            </a:r>
          </a:p>
          <a:p>
            <a:r>
              <a:rPr lang="en-US" sz="3200" dirty="0" smtClean="0"/>
              <a:t>You must work </a:t>
            </a:r>
            <a:r>
              <a:rPr lang="en-US" sz="3200" b="1" dirty="0" smtClean="0"/>
              <a:t>SILENTLY</a:t>
            </a:r>
            <a:r>
              <a:rPr lang="en-US" sz="3200" dirty="0" smtClean="0"/>
              <a:t> and </a:t>
            </a:r>
            <a:r>
              <a:rPr lang="en-US" sz="3200" b="1" dirty="0" smtClean="0"/>
              <a:t>INDEPENDENTLY.</a:t>
            </a:r>
          </a:p>
          <a:p>
            <a:pPr>
              <a:buNone/>
            </a:pPr>
            <a:endParaRPr lang="en-US" sz="3200" dirty="0" smtClean="0"/>
          </a:p>
          <a:p>
            <a:r>
              <a:rPr lang="en-US" sz="3200" dirty="0" smtClean="0"/>
              <a:t>HOMEWORK – Worksheet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smtClean="0"/>
              <a:t>Do Now – 8 minutes</a:t>
            </a:r>
          </a:p>
          <a:p>
            <a:r>
              <a:rPr lang="en-US" dirty="0" smtClean="0"/>
              <a:t>Tracking/Shout Outs – 6 minutes</a:t>
            </a:r>
          </a:p>
          <a:p>
            <a:r>
              <a:rPr lang="en-US" dirty="0" smtClean="0"/>
              <a:t>Student of the Week – 1 minute</a:t>
            </a:r>
          </a:p>
          <a:p>
            <a:r>
              <a:rPr lang="en-US" dirty="0" smtClean="0"/>
              <a:t>Cost Per Unit Investigation – 5 minutes</a:t>
            </a:r>
          </a:p>
          <a:p>
            <a:r>
              <a:rPr lang="en-US" dirty="0" smtClean="0"/>
              <a:t>Cost Per Unit INM – 5 minutes</a:t>
            </a:r>
          </a:p>
          <a:p>
            <a:r>
              <a:rPr lang="en-US" dirty="0" smtClean="0"/>
              <a:t>Group Work – 15</a:t>
            </a:r>
          </a:p>
          <a:p>
            <a:r>
              <a:rPr lang="en-US" dirty="0" smtClean="0"/>
              <a:t>IP – 5 minutes</a:t>
            </a:r>
          </a:p>
          <a:p>
            <a:r>
              <a:rPr lang="en-US" dirty="0" smtClean="0"/>
              <a:t>Exit Ticket – 5 minutes</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sz="quarter" idx="1"/>
          </p:nvPr>
        </p:nvSpPr>
        <p:spPr>
          <a:xfrm>
            <a:off x="457200" y="1219200"/>
            <a:ext cx="8229600" cy="5638800"/>
          </a:xfrm>
        </p:spPr>
        <p:txBody>
          <a:bodyPr>
            <a:normAutofit lnSpcReduction="10000"/>
          </a:bodyPr>
          <a:lstStyle/>
          <a:p>
            <a:pPr marL="514350" indent="-514350">
              <a:buFont typeface="+mj-lt"/>
              <a:buAutoNum type="arabicPeriod"/>
            </a:pPr>
            <a:r>
              <a:rPr lang="en-US" dirty="0" smtClean="0"/>
              <a:t>Ms. </a:t>
            </a:r>
            <a:r>
              <a:rPr lang="en-US" dirty="0" err="1" smtClean="0"/>
              <a:t>Misconish</a:t>
            </a:r>
            <a:r>
              <a:rPr lang="en-US" dirty="0" smtClean="0"/>
              <a:t> went to the store to buy calculators. The following packages of calculators are available at the store:</a:t>
            </a:r>
          </a:p>
          <a:p>
            <a:pPr lvl="1"/>
            <a:r>
              <a:rPr lang="en-US" dirty="0" smtClean="0"/>
              <a:t>3 calculators for $24.45</a:t>
            </a:r>
          </a:p>
          <a:p>
            <a:pPr lvl="1"/>
            <a:r>
              <a:rPr lang="en-US" dirty="0" smtClean="0"/>
              <a:t>4 calculators for $31.00</a:t>
            </a:r>
          </a:p>
          <a:p>
            <a:r>
              <a:rPr lang="en-US" dirty="0" smtClean="0"/>
              <a:t>Ms. </a:t>
            </a:r>
            <a:r>
              <a:rPr lang="en-US" dirty="0" err="1" smtClean="0"/>
              <a:t>Misconish</a:t>
            </a:r>
            <a:r>
              <a:rPr lang="en-US" dirty="0" smtClean="0"/>
              <a:t> needs to buy 36 calculators. How much money will she save by purchasing 36 calculators in packages with the lowest unit price compared to the highest unit price?</a:t>
            </a:r>
          </a:p>
          <a:p>
            <a:pPr marL="514350" indent="-514350">
              <a:buFont typeface="+mj-lt"/>
              <a:buAutoNum type="arabicPeriod" startAt="2"/>
            </a:pPr>
            <a:r>
              <a:rPr lang="en-US" dirty="0" smtClean="0"/>
              <a:t>Use the table for questions a and </a:t>
            </a:r>
            <a:r>
              <a:rPr lang="en-US" dirty="0" err="1" smtClean="0"/>
              <a:t>b</a:t>
            </a:r>
            <a:r>
              <a:rPr lang="en-US" dirty="0" smtClean="0"/>
              <a:t>. </a:t>
            </a:r>
          </a:p>
          <a:p>
            <a:pPr marL="788670" lvl="1" indent="-514350"/>
            <a:r>
              <a:rPr lang="en-US" dirty="0" smtClean="0"/>
              <a:t>Which size has the best price per </a:t>
            </a:r>
            <a:br>
              <a:rPr lang="en-US" dirty="0" smtClean="0"/>
            </a:br>
            <a:r>
              <a:rPr lang="en-US" dirty="0" smtClean="0"/>
              <a:t>fluid ounce?</a:t>
            </a:r>
          </a:p>
          <a:p>
            <a:pPr marL="788670" lvl="1" indent="-514350"/>
            <a:r>
              <a:rPr lang="en-US" dirty="0" smtClean="0"/>
              <a:t>Which size has the most expensive price </a:t>
            </a:r>
            <a:br>
              <a:rPr lang="en-US" dirty="0" smtClean="0"/>
            </a:br>
            <a:r>
              <a:rPr lang="en-US" dirty="0" smtClean="0"/>
              <a:t>per fluid ounce?</a:t>
            </a:r>
          </a:p>
          <a:p>
            <a:pPr marL="788670" lvl="1" indent="-514350"/>
            <a:endParaRPr lang="en-US" dirty="0" smtClean="0"/>
          </a:p>
          <a:p>
            <a:pPr marL="788670" lvl="1" indent="-514350">
              <a:buFont typeface="+mj-lt"/>
              <a:buAutoNum type="arabicPeriod" startAt="2"/>
            </a:pPr>
            <a:endParaRPr lang="en-US" dirty="0" smtClean="0"/>
          </a:p>
        </p:txBody>
      </p:sp>
      <p:graphicFrame>
        <p:nvGraphicFramePr>
          <p:cNvPr id="263170" name="Object 2"/>
          <p:cNvGraphicFramePr>
            <a:graphicFrameLocks noChangeAspect="1"/>
          </p:cNvGraphicFramePr>
          <p:nvPr/>
        </p:nvGraphicFramePr>
        <p:xfrm>
          <a:off x="6477000" y="4464050"/>
          <a:ext cx="8341305" cy="2165350"/>
        </p:xfrm>
        <a:graphic>
          <a:graphicData uri="http://schemas.openxmlformats.org/presentationml/2006/ole">
            <p:oleObj spid="_x0000_s263170" name="Document" r:id="rId3" imgW="5625893" imgH="1460446" progId="Word.Document.12">
              <p:link updateAutomatic="1"/>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a:t>
            </a:r>
            <a:endParaRPr lang="en-US" dirty="0"/>
          </a:p>
        </p:txBody>
      </p:sp>
      <p:sp>
        <p:nvSpPr>
          <p:cNvPr id="3" name="Content Placeholder 2"/>
          <p:cNvSpPr>
            <a:spLocks noGrp="1"/>
          </p:cNvSpPr>
          <p:nvPr>
            <p:ph sz="quarter" idx="1"/>
          </p:nvPr>
        </p:nvSpPr>
        <p:spPr/>
        <p:txBody>
          <a:bodyPr>
            <a:normAutofit/>
          </a:bodyPr>
          <a:lstStyle/>
          <a:p>
            <a:r>
              <a:rPr lang="en-US" sz="7200" dirty="0" smtClean="0"/>
              <a:t>SWBAT determine the cost per unit from a word problem.</a:t>
            </a:r>
            <a:endParaRPr lang="en-US" sz="7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Investigation</a:t>
            </a:r>
            <a:endParaRPr lang="en-US" dirty="0"/>
          </a:p>
        </p:txBody>
      </p:sp>
      <p:sp>
        <p:nvSpPr>
          <p:cNvPr id="3" name="Content Placeholder 2"/>
          <p:cNvSpPr>
            <a:spLocks noGrp="1"/>
          </p:cNvSpPr>
          <p:nvPr>
            <p:ph sz="quarter" idx="1"/>
          </p:nvPr>
        </p:nvSpPr>
        <p:spPr/>
        <p:txBody>
          <a:bodyPr/>
          <a:lstStyle/>
          <a:p>
            <a:r>
              <a:rPr lang="en-US" sz="2400" dirty="0" smtClean="0"/>
              <a:t>You are in groups of 4. </a:t>
            </a:r>
            <a:br>
              <a:rPr lang="en-US" sz="2400" dirty="0" smtClean="0"/>
            </a:br>
            <a:endParaRPr lang="en-US" sz="2400" dirty="0" smtClean="0"/>
          </a:p>
          <a:p>
            <a:r>
              <a:rPr lang="en-US" sz="2400" dirty="0" smtClean="0"/>
              <a:t>Together, you will work together to try to solve the problem given to you.</a:t>
            </a:r>
            <a:br>
              <a:rPr lang="en-US" sz="2400" dirty="0" smtClean="0"/>
            </a:br>
            <a:endParaRPr lang="en-US" sz="2400" dirty="0" smtClean="0"/>
          </a:p>
          <a:p>
            <a:r>
              <a:rPr lang="en-US" sz="2400" dirty="0" smtClean="0"/>
              <a:t>You may use your partners, and your calculators.</a:t>
            </a:r>
            <a:br>
              <a:rPr lang="en-US" sz="2400" dirty="0" smtClean="0"/>
            </a:br>
            <a:endParaRPr lang="en-US" sz="2400" dirty="0" smtClean="0"/>
          </a:p>
          <a:p>
            <a:r>
              <a:rPr lang="en-US" sz="2400" dirty="0" smtClean="0"/>
              <a:t>Together, you CAN solve the problem – Use your brains and common sense!</a:t>
            </a:r>
            <a:br>
              <a:rPr lang="en-US" sz="2400" dirty="0" smtClean="0"/>
            </a:br>
            <a:endParaRPr lang="en-US" sz="2400" dirty="0" smtClean="0"/>
          </a:p>
          <a:p>
            <a:r>
              <a:rPr lang="en-US" sz="2400" dirty="0" smtClean="0"/>
              <a:t>I will be cycling around to monitor your progress and check your final answers.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Unit</a:t>
            </a:r>
            <a:endParaRPr lang="en-US" dirty="0"/>
          </a:p>
        </p:txBody>
      </p:sp>
      <p:sp>
        <p:nvSpPr>
          <p:cNvPr id="3" name="Content Placeholder 2"/>
          <p:cNvSpPr>
            <a:spLocks noGrp="1"/>
          </p:cNvSpPr>
          <p:nvPr>
            <p:ph sz="quarter" idx="1"/>
          </p:nvPr>
        </p:nvSpPr>
        <p:spPr/>
        <p:txBody>
          <a:bodyPr/>
          <a:lstStyle/>
          <a:p>
            <a:r>
              <a:rPr lang="en-US" b="1" u="sng" dirty="0" smtClean="0"/>
              <a:t>Example 1</a:t>
            </a:r>
            <a:r>
              <a:rPr lang="en-US" dirty="0" smtClean="0"/>
              <a:t>:  Mackenzie and her mom go to the store and buy a 24 ounce box of cereal. It costs them $5.28. What is the unit price of the cereal?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Unit</a:t>
            </a:r>
            <a:endParaRPr lang="en-US" dirty="0"/>
          </a:p>
        </p:txBody>
      </p:sp>
      <p:sp>
        <p:nvSpPr>
          <p:cNvPr id="3" name="Content Placeholder 2"/>
          <p:cNvSpPr>
            <a:spLocks noGrp="1"/>
          </p:cNvSpPr>
          <p:nvPr>
            <p:ph sz="quarter" idx="1"/>
          </p:nvPr>
        </p:nvSpPr>
        <p:spPr/>
        <p:txBody>
          <a:bodyPr/>
          <a:lstStyle/>
          <a:p>
            <a:r>
              <a:rPr lang="en-US" b="1" u="sng" dirty="0" smtClean="0"/>
              <a:t>Example 2</a:t>
            </a:r>
            <a:r>
              <a:rPr lang="en-US" dirty="0" smtClean="0"/>
              <a:t>:  Mr. Garrett buys a 40 ounce box of crackers for the concession stand and it costs $5.20. What is the unit price per ounce of the crackers?</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Per Unit</a:t>
            </a:r>
            <a:endParaRPr lang="en-US" dirty="0"/>
          </a:p>
        </p:txBody>
      </p:sp>
      <p:sp>
        <p:nvSpPr>
          <p:cNvPr id="3" name="Content Placeholder 2"/>
          <p:cNvSpPr>
            <a:spLocks noGrp="1"/>
          </p:cNvSpPr>
          <p:nvPr>
            <p:ph sz="quarter" idx="1"/>
          </p:nvPr>
        </p:nvSpPr>
        <p:spPr/>
        <p:txBody>
          <a:bodyPr/>
          <a:lstStyle/>
          <a:p>
            <a:r>
              <a:rPr lang="en-US" b="1" u="sng" dirty="0" smtClean="0"/>
              <a:t>Example 3</a:t>
            </a:r>
            <a:r>
              <a:rPr lang="en-US" dirty="0" smtClean="0"/>
              <a:t>: </a:t>
            </a:r>
            <a:r>
              <a:rPr lang="en-US" dirty="0" err="1" smtClean="0"/>
              <a:t>Cordarius</a:t>
            </a:r>
            <a:r>
              <a:rPr lang="en-US" dirty="0" smtClean="0"/>
              <a:t> brings a package of Gatorade in for the football team. He brings in a case with 24 Gatorades. The case cost </a:t>
            </a:r>
            <a:r>
              <a:rPr lang="en-US" dirty="0" err="1" smtClean="0"/>
              <a:t>Cardarius</a:t>
            </a:r>
            <a:r>
              <a:rPr lang="en-US" dirty="0" smtClean="0"/>
              <a:t>’ mom $20.88. What is the unit price of the Gatorade?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1049</TotalTime>
  <Words>2222</Words>
  <Application>Microsoft Office PowerPoint</Application>
  <PresentationFormat>On-screen Show (4:3)</PresentationFormat>
  <Paragraphs>262</Paragraphs>
  <Slides>40</Slides>
  <Notes>1</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40</vt:i4>
      </vt:variant>
    </vt:vector>
  </HeadingPairs>
  <TitlesOfParts>
    <vt:vector size="43" baseType="lpstr">
      <vt:lpstr>Origin</vt:lpstr>
      <vt:lpstr>HD:Users:Emily:Downloads:Monday.Oct%208.ExitSlip.unitprice1.docx!OLE_LINK1</vt:lpstr>
      <vt:lpstr>!OLE_LINK2</vt:lpstr>
      <vt:lpstr>Unit 3 – Week 1</vt:lpstr>
      <vt:lpstr>Do Now – 5 x 2, 23 </vt:lpstr>
      <vt:lpstr>85% or High Mathletes</vt:lpstr>
      <vt:lpstr>Agenda</vt:lpstr>
      <vt:lpstr>Today’s Objective</vt:lpstr>
      <vt:lpstr>Group Work Investigation</vt:lpstr>
      <vt:lpstr>Cost Per Unit</vt:lpstr>
      <vt:lpstr>Cost Per Unit</vt:lpstr>
      <vt:lpstr>Cost Per Unit</vt:lpstr>
      <vt:lpstr>Cost Per Unit</vt:lpstr>
      <vt:lpstr>Cost Per Unit</vt:lpstr>
      <vt:lpstr>Cost Per Unit</vt:lpstr>
      <vt:lpstr>Cost Per Unit</vt:lpstr>
      <vt:lpstr>Cost Per Unit</vt:lpstr>
      <vt:lpstr>Finding the Best Buy</vt:lpstr>
      <vt:lpstr>Finding the Best Buy</vt:lpstr>
      <vt:lpstr>Finding the Best Buy</vt:lpstr>
      <vt:lpstr>Finding the Best Buy</vt:lpstr>
      <vt:lpstr>Finding the Best Buy</vt:lpstr>
      <vt:lpstr>Finding the Best Buy</vt:lpstr>
      <vt:lpstr>Finding the Best Buy</vt:lpstr>
      <vt:lpstr>Finding the Best Buy</vt:lpstr>
      <vt:lpstr>Exit Ticket</vt:lpstr>
      <vt:lpstr>Exit Ticket</vt:lpstr>
      <vt:lpstr>Do Now -- √100, 32 </vt:lpstr>
      <vt:lpstr>Today’s Agenda</vt:lpstr>
      <vt:lpstr>Today’s Objective</vt:lpstr>
      <vt:lpstr>Part Work Investigation</vt:lpstr>
      <vt:lpstr>Best Buy</vt:lpstr>
      <vt:lpstr>Best Buy</vt:lpstr>
      <vt:lpstr>Best Buy</vt:lpstr>
      <vt:lpstr>Best Buy</vt:lpstr>
      <vt:lpstr>Best Buy</vt:lpstr>
      <vt:lpstr>Best Buy</vt:lpstr>
      <vt:lpstr>Best Buy</vt:lpstr>
      <vt:lpstr>Best Buy</vt:lpstr>
      <vt:lpstr>Best Buy</vt:lpstr>
      <vt:lpstr>Best Buy</vt:lpstr>
      <vt:lpstr>Exit Ticket</vt:lpstr>
      <vt:lpstr>Exit Ticket</vt:lpstr>
    </vt:vector>
  </TitlesOfParts>
  <Company>John Carroll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 Week 1</dc:title>
  <dc:creator>Emily Misconish</dc:creator>
  <cp:lastModifiedBy>MISCONISHE</cp:lastModifiedBy>
  <cp:revision>11</cp:revision>
  <dcterms:created xsi:type="dcterms:W3CDTF">2012-10-07T19:42:11Z</dcterms:created>
  <dcterms:modified xsi:type="dcterms:W3CDTF">2012-10-09T13:34:18Z</dcterms:modified>
</cp:coreProperties>
</file>